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1"/>
  </p:notesMasterIdLst>
  <p:handoutMasterIdLst>
    <p:handoutMasterId r:id="rId22"/>
  </p:handoutMasterIdLst>
  <p:sldIdLst>
    <p:sldId id="405" r:id="rId3"/>
    <p:sldId id="393" r:id="rId4"/>
    <p:sldId id="400" r:id="rId5"/>
    <p:sldId id="401" r:id="rId6"/>
    <p:sldId id="377" r:id="rId7"/>
    <p:sldId id="378" r:id="rId8"/>
    <p:sldId id="406" r:id="rId9"/>
    <p:sldId id="407" r:id="rId10"/>
    <p:sldId id="409" r:id="rId11"/>
    <p:sldId id="402" r:id="rId12"/>
    <p:sldId id="412" r:id="rId13"/>
    <p:sldId id="413" r:id="rId14"/>
    <p:sldId id="414" r:id="rId15"/>
    <p:sldId id="415" r:id="rId16"/>
    <p:sldId id="416" r:id="rId17"/>
    <p:sldId id="417" r:id="rId18"/>
    <p:sldId id="422" r:id="rId19"/>
    <p:sldId id="392" r:id="rId20"/>
  </p:sldIdLst>
  <p:sldSz cx="9144000" cy="5143500" type="screen16x9"/>
  <p:notesSz cx="6858000" cy="9947275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558" userDrawn="1">
          <p15:clr>
            <a:srgbClr val="A4A3A4"/>
          </p15:clr>
        </p15:guide>
        <p15:guide id="2" pos="28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0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-811" y="-365"/>
      </p:cViewPr>
      <p:guideLst>
        <p:guide orient="horz" pos="1558"/>
        <p:guide pos="28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72493" cy="498794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908" y="1"/>
            <a:ext cx="2972492" cy="498794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4344FD82-E63A-4FE7-8970-F0952002FB66}" type="datetimeFigureOut">
              <a:rPr lang="ru-RU" smtClean="0"/>
              <a:t>24.01.2026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48484"/>
            <a:ext cx="2972493" cy="498794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908" y="9448484"/>
            <a:ext cx="2972492" cy="498794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953752E1-5A18-4BF6-A118-871B4D49E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479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547" cy="4979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53" y="0"/>
            <a:ext cx="2972547" cy="4979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125494-CBBB-403F-839A-88E924D4DB69}" type="datetimeFigureOut">
              <a:rPr lang="ru-RU" smtClean="0"/>
              <a:t>24.01.2026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4600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481" y="4786720"/>
            <a:ext cx="5487041" cy="39165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9354"/>
            <a:ext cx="2972547" cy="4979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53" y="9449354"/>
            <a:ext cx="2972547" cy="4979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49F8D-2D26-464E-9E93-EA00E51AE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702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24.01.2026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prav.tatar.ru/rus/ministries.htm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topic.rustest.ru/ViewThemes/ViewSingle?regionCode=16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topic.rustest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90575" y="381633"/>
            <a:ext cx="8048625" cy="320857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ru-RU" sz="4050" b="1" dirty="0" smtClean="0">
                <a:ln/>
              </a:rPr>
              <a:t>Организация  </a:t>
            </a:r>
            <a:r>
              <a:rPr lang="ru-RU" sz="4050" b="1" dirty="0">
                <a:ln/>
              </a:rPr>
              <a:t>и </a:t>
            </a:r>
            <a:r>
              <a:rPr lang="ru-RU" sz="4050" b="1" dirty="0" smtClean="0">
                <a:ln/>
              </a:rPr>
              <a:t>проведение</a:t>
            </a:r>
            <a:endParaRPr lang="ru-RU" sz="4050" b="1" dirty="0">
              <a:ln/>
            </a:endParaRPr>
          </a:p>
          <a:p>
            <a:pPr algn="ctr">
              <a:defRPr/>
            </a:pPr>
            <a:r>
              <a:rPr lang="ru-RU" sz="4050" b="1" dirty="0">
                <a:ln/>
              </a:rPr>
              <a:t>итогового сочинения (</a:t>
            </a:r>
            <a:r>
              <a:rPr lang="ru-RU" sz="4050" b="1" dirty="0" smtClean="0">
                <a:ln/>
              </a:rPr>
              <a:t>изложения) 2025/2026 учебном году</a:t>
            </a:r>
            <a:endParaRPr lang="ru-RU" sz="4050" b="1" dirty="0">
              <a:ln/>
            </a:endParaRPr>
          </a:p>
          <a:p>
            <a:pPr algn="ctr">
              <a:defRPr/>
            </a:pPr>
            <a:endParaRPr lang="ru-RU" sz="4050" b="1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02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777459" y="343228"/>
            <a:ext cx="2145850" cy="377825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Удаление:</a:t>
            </a:r>
            <a:endParaRPr sz="2400" b="1" spc="-1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7"/>
          <p:cNvSpPr>
            <a:spLocks noGrp="1"/>
          </p:cNvSpPr>
          <p:nvPr>
            <p:ph sz="half" idx="4294967295"/>
          </p:nvPr>
        </p:nvSpPr>
        <p:spPr>
          <a:xfrm>
            <a:off x="777459" y="936076"/>
            <a:ext cx="7458712" cy="102477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с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оставить «Акт об удалении участника итогового сочинения (изложения)» (форма ИС – 09);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в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нести соответствующую отметку в форму ИС – 5 «Ведомость проведения итогового сочинения (изложение) в учебном  кабинете ОО ( месте проведения)» – подпись участника;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в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нести отметку удален «Х» в поле «Удален» в бланк регистрации;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п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оставить подпись члену комиссии. </a:t>
            </a:r>
            <a:endParaRPr lang="ru-RU" sz="1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object 3"/>
          <p:cNvSpPr txBox="1"/>
          <p:nvPr/>
        </p:nvSpPr>
        <p:spPr>
          <a:xfrm>
            <a:off x="777459" y="2175552"/>
            <a:ext cx="3823854" cy="378468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Досрочное завершение:</a:t>
            </a:r>
            <a:endParaRPr sz="2400" b="1" spc="-1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7"/>
          <p:cNvSpPr>
            <a:spLocks noGrp="1"/>
          </p:cNvSpPr>
          <p:nvPr>
            <p:ph sz="half" idx="4294967295"/>
          </p:nvPr>
        </p:nvSpPr>
        <p:spPr>
          <a:xfrm>
            <a:off x="777459" y="2768722"/>
            <a:ext cx="7458712" cy="152310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составить «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Акт о досрочном завершении написания итогового сочинения (изложения) по уважительным причинам» (форма ИС – 08);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внести соответствующую отметку в форму ИС – 5 «Ведомость проведения итогового сочинения (изложение) в учебном  кабинете ОО ( месте проведения)» – подпись участника;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внести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отметку 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«Х» в поле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«Не закончил» 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в бланк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регистрации;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поставить подпись члену комиссии. </a:t>
            </a:r>
          </a:p>
        </p:txBody>
      </p:sp>
    </p:spTree>
    <p:extLst>
      <p:ext uri="{BB962C8B-B14F-4D97-AF65-F5344CB8AC3E}">
        <p14:creationId xmlns:p14="http://schemas.microsoft.com/office/powerpoint/2010/main" val="28889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8963" y="274352"/>
            <a:ext cx="5371792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ru-RU" sz="2400" b="1" dirty="0">
                <a:ln/>
                <a:solidFill>
                  <a:schemeClr val="accent4"/>
                </a:solidFill>
              </a:rPr>
              <a:t>Заполнение бланков регистрации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631862"/>
              </p:ext>
            </p:extLst>
          </p:nvPr>
        </p:nvGraphicFramePr>
        <p:xfrm>
          <a:off x="785812" y="935832"/>
          <a:ext cx="7978379" cy="37647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530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253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региона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ОО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2610_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_ (последние две цифры – номер школы)</a:t>
                      </a:r>
                    </a:p>
                    <a:p>
                      <a:pPr algn="just"/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2630_ _ (для татарских школ)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 (Б, В, Т)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2610_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_ (последние две цифры – номер школы)</a:t>
                      </a:r>
                    </a:p>
                    <a:p>
                      <a:pPr algn="just"/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2630_ _ (для татарских школ)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4336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кабинета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Фактический номер кабинета (заполняются первые 3 клетки)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проведения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03-12-25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вида работы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– сочинение, 21 - изложение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вида работы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СОЧИНЕНИЕ или ИЗЛОЖЕНИЕ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темы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Указывается в соответствии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выбранной темой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работы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Будет заполнено автоматически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34290" marB="3429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40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8" t="24963" r="21198" b="4578"/>
          <a:stretch>
            <a:fillRect/>
          </a:stretch>
        </p:blipFill>
        <p:spPr bwMode="auto">
          <a:xfrm>
            <a:off x="1178719" y="253604"/>
            <a:ext cx="6786563" cy="4636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олилиния 3"/>
          <p:cNvSpPr/>
          <p:nvPr/>
        </p:nvSpPr>
        <p:spPr>
          <a:xfrm>
            <a:off x="5322094" y="3506392"/>
            <a:ext cx="1700213" cy="850106"/>
          </a:xfrm>
          <a:custGeom>
            <a:avLst/>
            <a:gdLst>
              <a:gd name="connsiteX0" fmla="*/ 1287887 w 2266682"/>
              <a:gd name="connsiteY0" fmla="*/ 51515 h 1133341"/>
              <a:gd name="connsiteX1" fmla="*/ 1223493 w 2266682"/>
              <a:gd name="connsiteY1" fmla="*/ 25758 h 1133341"/>
              <a:gd name="connsiteX2" fmla="*/ 1171978 w 2266682"/>
              <a:gd name="connsiteY2" fmla="*/ 12879 h 1133341"/>
              <a:gd name="connsiteX3" fmla="*/ 399245 w 2266682"/>
              <a:gd name="connsiteY3" fmla="*/ 0 h 1133341"/>
              <a:gd name="connsiteX4" fmla="*/ 115910 w 2266682"/>
              <a:gd name="connsiteY4" fmla="*/ 12879 h 1133341"/>
              <a:gd name="connsiteX5" fmla="*/ 64395 w 2266682"/>
              <a:gd name="connsiteY5" fmla="*/ 51515 h 1133341"/>
              <a:gd name="connsiteX6" fmla="*/ 25758 w 2266682"/>
              <a:gd name="connsiteY6" fmla="*/ 167425 h 1133341"/>
              <a:gd name="connsiteX7" fmla="*/ 0 w 2266682"/>
              <a:gd name="connsiteY7" fmla="*/ 206062 h 1133341"/>
              <a:gd name="connsiteX8" fmla="*/ 12879 w 2266682"/>
              <a:gd name="connsiteY8" fmla="*/ 811369 h 1133341"/>
              <a:gd name="connsiteX9" fmla="*/ 38637 w 2266682"/>
              <a:gd name="connsiteY9" fmla="*/ 850006 h 1133341"/>
              <a:gd name="connsiteX10" fmla="*/ 64395 w 2266682"/>
              <a:gd name="connsiteY10" fmla="*/ 901521 h 1133341"/>
              <a:gd name="connsiteX11" fmla="*/ 167426 w 2266682"/>
              <a:gd name="connsiteY11" fmla="*/ 978794 h 1133341"/>
              <a:gd name="connsiteX12" fmla="*/ 283335 w 2266682"/>
              <a:gd name="connsiteY12" fmla="*/ 1017431 h 1133341"/>
              <a:gd name="connsiteX13" fmla="*/ 334851 w 2266682"/>
              <a:gd name="connsiteY13" fmla="*/ 1043189 h 1133341"/>
              <a:gd name="connsiteX14" fmla="*/ 553792 w 2266682"/>
              <a:gd name="connsiteY14" fmla="*/ 1107583 h 1133341"/>
              <a:gd name="connsiteX15" fmla="*/ 656823 w 2266682"/>
              <a:gd name="connsiteY15" fmla="*/ 1133341 h 1133341"/>
              <a:gd name="connsiteX16" fmla="*/ 2073499 w 2266682"/>
              <a:gd name="connsiteY16" fmla="*/ 1120462 h 1133341"/>
              <a:gd name="connsiteX17" fmla="*/ 2125014 w 2266682"/>
              <a:gd name="connsiteY17" fmla="*/ 1043189 h 1133341"/>
              <a:gd name="connsiteX18" fmla="*/ 2137893 w 2266682"/>
              <a:gd name="connsiteY18" fmla="*/ 991673 h 1133341"/>
              <a:gd name="connsiteX19" fmla="*/ 2215166 w 2266682"/>
              <a:gd name="connsiteY19" fmla="*/ 875763 h 1133341"/>
              <a:gd name="connsiteX20" fmla="*/ 2266682 w 2266682"/>
              <a:gd name="connsiteY20" fmla="*/ 746975 h 1133341"/>
              <a:gd name="connsiteX21" fmla="*/ 2253803 w 2266682"/>
              <a:gd name="connsiteY21" fmla="*/ 309093 h 1133341"/>
              <a:gd name="connsiteX22" fmla="*/ 2202287 w 2266682"/>
              <a:gd name="connsiteY22" fmla="*/ 206062 h 1133341"/>
              <a:gd name="connsiteX23" fmla="*/ 2163651 w 2266682"/>
              <a:gd name="connsiteY23" fmla="*/ 154546 h 1133341"/>
              <a:gd name="connsiteX24" fmla="*/ 2137893 w 2266682"/>
              <a:gd name="connsiteY24" fmla="*/ 115910 h 1133341"/>
              <a:gd name="connsiteX25" fmla="*/ 2086378 w 2266682"/>
              <a:gd name="connsiteY25" fmla="*/ 90152 h 1133341"/>
              <a:gd name="connsiteX26" fmla="*/ 1880316 w 2266682"/>
              <a:gd name="connsiteY26" fmla="*/ 51515 h 1133341"/>
              <a:gd name="connsiteX27" fmla="*/ 1287887 w 2266682"/>
              <a:gd name="connsiteY27" fmla="*/ 51515 h 1133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266682" h="1133341">
                <a:moveTo>
                  <a:pt x="1287887" y="51515"/>
                </a:moveTo>
                <a:cubicBezTo>
                  <a:pt x="1178417" y="47222"/>
                  <a:pt x="1245425" y="33069"/>
                  <a:pt x="1223493" y="25758"/>
                </a:cubicBezTo>
                <a:cubicBezTo>
                  <a:pt x="1206701" y="20161"/>
                  <a:pt x="1189670" y="13432"/>
                  <a:pt x="1171978" y="12879"/>
                </a:cubicBezTo>
                <a:cubicBezTo>
                  <a:pt x="914490" y="4832"/>
                  <a:pt x="656823" y="4293"/>
                  <a:pt x="399245" y="0"/>
                </a:cubicBezTo>
                <a:cubicBezTo>
                  <a:pt x="304800" y="4293"/>
                  <a:pt x="209353" y="-1497"/>
                  <a:pt x="115910" y="12879"/>
                </a:cubicBezTo>
                <a:cubicBezTo>
                  <a:pt x="94695" y="16143"/>
                  <a:pt x="77274" y="34343"/>
                  <a:pt x="64395" y="51515"/>
                </a:cubicBezTo>
                <a:cubicBezTo>
                  <a:pt x="29543" y="97985"/>
                  <a:pt x="46174" y="119788"/>
                  <a:pt x="25758" y="167425"/>
                </a:cubicBezTo>
                <a:cubicBezTo>
                  <a:pt x="19661" y="181652"/>
                  <a:pt x="8586" y="193183"/>
                  <a:pt x="0" y="206062"/>
                </a:cubicBezTo>
                <a:cubicBezTo>
                  <a:pt x="4293" y="407831"/>
                  <a:pt x="792" y="609917"/>
                  <a:pt x="12879" y="811369"/>
                </a:cubicBezTo>
                <a:cubicBezTo>
                  <a:pt x="13806" y="826820"/>
                  <a:pt x="30957" y="836567"/>
                  <a:pt x="38637" y="850006"/>
                </a:cubicBezTo>
                <a:cubicBezTo>
                  <a:pt x="48162" y="866675"/>
                  <a:pt x="53236" y="885898"/>
                  <a:pt x="64395" y="901521"/>
                </a:cubicBezTo>
                <a:cubicBezTo>
                  <a:pt x="89227" y="936285"/>
                  <a:pt x="130712" y="960437"/>
                  <a:pt x="167426" y="978794"/>
                </a:cubicBezTo>
                <a:cubicBezTo>
                  <a:pt x="280176" y="1035169"/>
                  <a:pt x="184951" y="980537"/>
                  <a:pt x="283335" y="1017431"/>
                </a:cubicBezTo>
                <a:cubicBezTo>
                  <a:pt x="301311" y="1024172"/>
                  <a:pt x="316932" y="1036297"/>
                  <a:pt x="334851" y="1043189"/>
                </a:cubicBezTo>
                <a:cubicBezTo>
                  <a:pt x="449134" y="1087143"/>
                  <a:pt x="441857" y="1077055"/>
                  <a:pt x="553792" y="1107583"/>
                </a:cubicBezTo>
                <a:cubicBezTo>
                  <a:pt x="662698" y="1137285"/>
                  <a:pt x="499292" y="1101835"/>
                  <a:pt x="656823" y="1133341"/>
                </a:cubicBezTo>
                <a:lnTo>
                  <a:pt x="2073499" y="1120462"/>
                </a:lnTo>
                <a:cubicBezTo>
                  <a:pt x="2104398" y="1118565"/>
                  <a:pt x="2125014" y="1043189"/>
                  <a:pt x="2125014" y="1043189"/>
                </a:cubicBezTo>
                <a:cubicBezTo>
                  <a:pt x="2129307" y="1026017"/>
                  <a:pt x="2130704" y="1007848"/>
                  <a:pt x="2137893" y="991673"/>
                </a:cubicBezTo>
                <a:cubicBezTo>
                  <a:pt x="2193103" y="867452"/>
                  <a:pt x="2156770" y="982823"/>
                  <a:pt x="2215166" y="875763"/>
                </a:cubicBezTo>
                <a:cubicBezTo>
                  <a:pt x="2240300" y="829684"/>
                  <a:pt x="2251291" y="793146"/>
                  <a:pt x="2266682" y="746975"/>
                </a:cubicBezTo>
                <a:cubicBezTo>
                  <a:pt x="2262389" y="601014"/>
                  <a:pt x="2271065" y="454093"/>
                  <a:pt x="2253803" y="309093"/>
                </a:cubicBezTo>
                <a:cubicBezTo>
                  <a:pt x="2249264" y="270965"/>
                  <a:pt x="2225325" y="236780"/>
                  <a:pt x="2202287" y="206062"/>
                </a:cubicBezTo>
                <a:cubicBezTo>
                  <a:pt x="2189408" y="188890"/>
                  <a:pt x="2176127" y="172013"/>
                  <a:pt x="2163651" y="154546"/>
                </a:cubicBezTo>
                <a:cubicBezTo>
                  <a:pt x="2154654" y="141951"/>
                  <a:pt x="2149784" y="125819"/>
                  <a:pt x="2137893" y="115910"/>
                </a:cubicBezTo>
                <a:cubicBezTo>
                  <a:pt x="2123144" y="103619"/>
                  <a:pt x="2104203" y="97282"/>
                  <a:pt x="2086378" y="90152"/>
                </a:cubicBezTo>
                <a:cubicBezTo>
                  <a:pt x="2009919" y="59568"/>
                  <a:pt x="1969788" y="53085"/>
                  <a:pt x="1880316" y="51515"/>
                </a:cubicBezTo>
                <a:cubicBezTo>
                  <a:pt x="1678578" y="47976"/>
                  <a:pt x="1397357" y="55808"/>
                  <a:pt x="1287887" y="51515"/>
                </a:cubicBezTo>
                <a:close/>
              </a:path>
            </a:pathLst>
          </a:custGeom>
          <a:noFill/>
          <a:ln w="762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013"/>
          </a:p>
        </p:txBody>
      </p:sp>
    </p:spTree>
    <p:extLst>
      <p:ext uri="{BB962C8B-B14F-4D97-AF65-F5344CB8AC3E}">
        <p14:creationId xmlns:p14="http://schemas.microsoft.com/office/powerpoint/2010/main" val="348676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5" t="22897" r="20670" b="7961"/>
          <a:stretch>
            <a:fillRect/>
          </a:stretch>
        </p:blipFill>
        <p:spPr bwMode="auto">
          <a:xfrm>
            <a:off x="1002506" y="204788"/>
            <a:ext cx="7138988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274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6356" y="-209522"/>
            <a:ext cx="7181850" cy="1496563"/>
          </a:xfrm>
        </p:spPr>
        <p:txBody>
          <a:bodyPr vert="horz" lIns="0" tIns="140969" rIns="0" bIns="0" rtlCol="0" anchor="ctr">
            <a:spAutoFit/>
          </a:bodyPr>
          <a:lstStyle/>
          <a:p>
            <a:pPr marL="91916">
              <a:spcBef>
                <a:spcPts val="75"/>
              </a:spcBef>
              <a:defRPr/>
            </a:pPr>
            <a:r>
              <a:rPr b="1" dirty="0"/>
              <a:t>Состав</a:t>
            </a:r>
            <a:r>
              <a:rPr spc="-56" dirty="0"/>
              <a:t> </a:t>
            </a:r>
            <a:r>
              <a:rPr b="1" dirty="0"/>
              <a:t>индивидуальных</a:t>
            </a:r>
            <a:r>
              <a:rPr spc="-71" dirty="0"/>
              <a:t> </a:t>
            </a:r>
            <a:r>
              <a:rPr spc="-8" dirty="0"/>
              <a:t>комплектов</a:t>
            </a:r>
            <a:endParaRPr b="1" dirty="0"/>
          </a:p>
        </p:txBody>
      </p:sp>
      <p:sp>
        <p:nvSpPr>
          <p:cNvPr id="3" name="object 3"/>
          <p:cNvSpPr txBox="1"/>
          <p:nvPr/>
        </p:nvSpPr>
        <p:spPr>
          <a:xfrm>
            <a:off x="8902304" y="4739879"/>
            <a:ext cx="134540" cy="286617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9525">
              <a:spcBef>
                <a:spcPts val="75"/>
              </a:spcBef>
              <a:defRPr/>
            </a:pPr>
            <a:r>
              <a:rPr sz="1800" spc="-38" dirty="0">
                <a:solidFill>
                  <a:srgbClr val="7E7E7E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1748" name="object 4"/>
          <p:cNvGrpSpPr>
            <a:grpSpLocks/>
          </p:cNvGrpSpPr>
          <p:nvPr/>
        </p:nvGrpSpPr>
        <p:grpSpPr bwMode="auto">
          <a:xfrm>
            <a:off x="176213" y="997744"/>
            <a:ext cx="3988594" cy="3988594"/>
            <a:chOff x="234695" y="1330451"/>
            <a:chExt cx="5318760" cy="5317490"/>
          </a:xfrm>
        </p:grpSpPr>
        <p:pic>
          <p:nvPicPr>
            <p:cNvPr id="31750" name="object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695" y="1330451"/>
              <a:ext cx="3092195" cy="4351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51" name="object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7215" y="1813559"/>
              <a:ext cx="3092196" cy="4351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52" name="object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0216" y="2296668"/>
              <a:ext cx="3063239" cy="4351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1749" name="object 8"/>
          <p:cNvSpPr txBox="1">
            <a:spLocks noChangeArrowheads="1"/>
          </p:cNvSpPr>
          <p:nvPr/>
        </p:nvSpPr>
        <p:spPr bwMode="auto">
          <a:xfrm>
            <a:off x="4371975" y="1194197"/>
            <a:ext cx="4664869" cy="25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572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lnSpc>
                <a:spcPts val="2269"/>
              </a:lnSpc>
              <a:spcBef>
                <a:spcPts val="356"/>
              </a:spcBef>
            </a:pPr>
            <a:r>
              <a:rPr lang="ru-RU" altLang="ru-RU" sz="2100">
                <a:latin typeface="Calibri" panose="020F0502020204030204" pitchFamily="34" charset="0"/>
                <a:cs typeface="Calibri" panose="020F0502020204030204" pitchFamily="34" charset="0"/>
              </a:rPr>
              <a:t>Состав индивидуального комплекта участника ИС:</a:t>
            </a:r>
          </a:p>
          <a:p>
            <a:pPr algn="just">
              <a:spcBef>
                <a:spcPts val="1631"/>
              </a:spcBef>
              <a:buFont typeface="Arial MT"/>
              <a:buChar char="•"/>
            </a:pPr>
            <a:r>
              <a:rPr lang="ru-RU" altLang="ru-RU" sz="2100">
                <a:latin typeface="Calibri" panose="020F0502020204030204" pitchFamily="34" charset="0"/>
                <a:cs typeface="Calibri" panose="020F0502020204030204" pitchFamily="34" charset="0"/>
              </a:rPr>
              <a:t>Бланк регистрации;</a:t>
            </a:r>
          </a:p>
          <a:p>
            <a:pPr algn="just">
              <a:spcBef>
                <a:spcPts val="497"/>
              </a:spcBef>
              <a:buFont typeface="Arial MT"/>
              <a:buChar char="•"/>
            </a:pPr>
            <a:r>
              <a:rPr lang="ru-RU" altLang="ru-RU" sz="210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Двусторонние </a:t>
            </a:r>
            <a:r>
              <a:rPr lang="ru-RU" altLang="ru-RU" sz="2100">
                <a:latin typeface="Calibri" panose="020F0502020204030204" pitchFamily="34" charset="0"/>
                <a:cs typeface="Calibri" panose="020F0502020204030204" pitchFamily="34" charset="0"/>
              </a:rPr>
              <a:t>бланки записи – 2 листа;</a:t>
            </a:r>
          </a:p>
          <a:p>
            <a:pPr algn="just">
              <a:lnSpc>
                <a:spcPts val="2269"/>
              </a:lnSpc>
              <a:spcBef>
                <a:spcPts val="788"/>
              </a:spcBef>
              <a:buFont typeface="Arial MT"/>
              <a:buChar char="•"/>
            </a:pPr>
            <a:r>
              <a:rPr lang="ru-RU" altLang="ru-RU" sz="2100">
                <a:latin typeface="Calibri" panose="020F0502020204030204" pitchFamily="34" charset="0"/>
                <a:cs typeface="Calibri" panose="020F0502020204030204" pitchFamily="34" charset="0"/>
              </a:rPr>
              <a:t>Дополнительные бланки выдаются 	участникам после заполнения ими 	основных бланков записи.</a:t>
            </a:r>
          </a:p>
        </p:txBody>
      </p:sp>
    </p:spTree>
    <p:extLst>
      <p:ext uri="{BB962C8B-B14F-4D97-AF65-F5344CB8AC3E}">
        <p14:creationId xmlns:p14="http://schemas.microsoft.com/office/powerpoint/2010/main" val="103431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/>
          <p:cNvSpPr txBox="1">
            <a:spLocks noChangeArrowheads="1"/>
          </p:cNvSpPr>
          <p:nvPr/>
        </p:nvSpPr>
        <p:spPr bwMode="auto">
          <a:xfrm>
            <a:off x="1178719" y="570310"/>
            <a:ext cx="7755731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just"/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каждого участника выдается ИК: 1 бланк регистрации, 2 бланка записи. </a:t>
            </a:r>
            <a:r>
              <a:rPr lang="ru-RU" altLang="ru-RU" sz="24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Целостность комплекта нарушать нельзя!!!!!</a:t>
            </a:r>
          </a:p>
          <a:p>
            <a:pPr algn="just"/>
            <a:endParaRPr lang="ru-RU" altLang="ru-RU" sz="2400" b="1" u="sng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выдается дополнительный бланк (лист 3), регистрационные поля необходимо заполнить.</a:t>
            </a:r>
          </a:p>
          <a:p>
            <a:pPr algn="just"/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Упаковываем материалы: бланк регистрации, под ним лист 1, лист 2 (при наличии), лист 3 и т.д. (при наличии).</a:t>
            </a:r>
          </a:p>
          <a:p>
            <a:pPr algn="just"/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10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8" t="24963" r="21198" b="4578"/>
          <a:stretch>
            <a:fillRect/>
          </a:stretch>
        </p:blipFill>
        <p:spPr bwMode="auto">
          <a:xfrm>
            <a:off x="1178719" y="253604"/>
            <a:ext cx="6786563" cy="4636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олилиния 3"/>
          <p:cNvSpPr/>
          <p:nvPr/>
        </p:nvSpPr>
        <p:spPr>
          <a:xfrm>
            <a:off x="5593556" y="934642"/>
            <a:ext cx="1700213" cy="850106"/>
          </a:xfrm>
          <a:custGeom>
            <a:avLst/>
            <a:gdLst>
              <a:gd name="connsiteX0" fmla="*/ 1287887 w 2266682"/>
              <a:gd name="connsiteY0" fmla="*/ 51515 h 1133341"/>
              <a:gd name="connsiteX1" fmla="*/ 1223493 w 2266682"/>
              <a:gd name="connsiteY1" fmla="*/ 25758 h 1133341"/>
              <a:gd name="connsiteX2" fmla="*/ 1171978 w 2266682"/>
              <a:gd name="connsiteY2" fmla="*/ 12879 h 1133341"/>
              <a:gd name="connsiteX3" fmla="*/ 399245 w 2266682"/>
              <a:gd name="connsiteY3" fmla="*/ 0 h 1133341"/>
              <a:gd name="connsiteX4" fmla="*/ 115910 w 2266682"/>
              <a:gd name="connsiteY4" fmla="*/ 12879 h 1133341"/>
              <a:gd name="connsiteX5" fmla="*/ 64395 w 2266682"/>
              <a:gd name="connsiteY5" fmla="*/ 51515 h 1133341"/>
              <a:gd name="connsiteX6" fmla="*/ 25758 w 2266682"/>
              <a:gd name="connsiteY6" fmla="*/ 167425 h 1133341"/>
              <a:gd name="connsiteX7" fmla="*/ 0 w 2266682"/>
              <a:gd name="connsiteY7" fmla="*/ 206062 h 1133341"/>
              <a:gd name="connsiteX8" fmla="*/ 12879 w 2266682"/>
              <a:gd name="connsiteY8" fmla="*/ 811369 h 1133341"/>
              <a:gd name="connsiteX9" fmla="*/ 38637 w 2266682"/>
              <a:gd name="connsiteY9" fmla="*/ 850006 h 1133341"/>
              <a:gd name="connsiteX10" fmla="*/ 64395 w 2266682"/>
              <a:gd name="connsiteY10" fmla="*/ 901521 h 1133341"/>
              <a:gd name="connsiteX11" fmla="*/ 167426 w 2266682"/>
              <a:gd name="connsiteY11" fmla="*/ 978794 h 1133341"/>
              <a:gd name="connsiteX12" fmla="*/ 283335 w 2266682"/>
              <a:gd name="connsiteY12" fmla="*/ 1017431 h 1133341"/>
              <a:gd name="connsiteX13" fmla="*/ 334851 w 2266682"/>
              <a:gd name="connsiteY13" fmla="*/ 1043189 h 1133341"/>
              <a:gd name="connsiteX14" fmla="*/ 553792 w 2266682"/>
              <a:gd name="connsiteY14" fmla="*/ 1107583 h 1133341"/>
              <a:gd name="connsiteX15" fmla="*/ 656823 w 2266682"/>
              <a:gd name="connsiteY15" fmla="*/ 1133341 h 1133341"/>
              <a:gd name="connsiteX16" fmla="*/ 2073499 w 2266682"/>
              <a:gd name="connsiteY16" fmla="*/ 1120462 h 1133341"/>
              <a:gd name="connsiteX17" fmla="*/ 2125014 w 2266682"/>
              <a:gd name="connsiteY17" fmla="*/ 1043189 h 1133341"/>
              <a:gd name="connsiteX18" fmla="*/ 2137893 w 2266682"/>
              <a:gd name="connsiteY18" fmla="*/ 991673 h 1133341"/>
              <a:gd name="connsiteX19" fmla="*/ 2215166 w 2266682"/>
              <a:gd name="connsiteY19" fmla="*/ 875763 h 1133341"/>
              <a:gd name="connsiteX20" fmla="*/ 2266682 w 2266682"/>
              <a:gd name="connsiteY20" fmla="*/ 746975 h 1133341"/>
              <a:gd name="connsiteX21" fmla="*/ 2253803 w 2266682"/>
              <a:gd name="connsiteY21" fmla="*/ 309093 h 1133341"/>
              <a:gd name="connsiteX22" fmla="*/ 2202287 w 2266682"/>
              <a:gd name="connsiteY22" fmla="*/ 206062 h 1133341"/>
              <a:gd name="connsiteX23" fmla="*/ 2163651 w 2266682"/>
              <a:gd name="connsiteY23" fmla="*/ 154546 h 1133341"/>
              <a:gd name="connsiteX24" fmla="*/ 2137893 w 2266682"/>
              <a:gd name="connsiteY24" fmla="*/ 115910 h 1133341"/>
              <a:gd name="connsiteX25" fmla="*/ 2086378 w 2266682"/>
              <a:gd name="connsiteY25" fmla="*/ 90152 h 1133341"/>
              <a:gd name="connsiteX26" fmla="*/ 1880316 w 2266682"/>
              <a:gd name="connsiteY26" fmla="*/ 51515 h 1133341"/>
              <a:gd name="connsiteX27" fmla="*/ 1287887 w 2266682"/>
              <a:gd name="connsiteY27" fmla="*/ 51515 h 1133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266682" h="1133341">
                <a:moveTo>
                  <a:pt x="1287887" y="51515"/>
                </a:moveTo>
                <a:cubicBezTo>
                  <a:pt x="1178417" y="47222"/>
                  <a:pt x="1245425" y="33069"/>
                  <a:pt x="1223493" y="25758"/>
                </a:cubicBezTo>
                <a:cubicBezTo>
                  <a:pt x="1206701" y="20161"/>
                  <a:pt x="1189670" y="13432"/>
                  <a:pt x="1171978" y="12879"/>
                </a:cubicBezTo>
                <a:cubicBezTo>
                  <a:pt x="914490" y="4832"/>
                  <a:pt x="656823" y="4293"/>
                  <a:pt x="399245" y="0"/>
                </a:cubicBezTo>
                <a:cubicBezTo>
                  <a:pt x="304800" y="4293"/>
                  <a:pt x="209353" y="-1497"/>
                  <a:pt x="115910" y="12879"/>
                </a:cubicBezTo>
                <a:cubicBezTo>
                  <a:pt x="94695" y="16143"/>
                  <a:pt x="77274" y="34343"/>
                  <a:pt x="64395" y="51515"/>
                </a:cubicBezTo>
                <a:cubicBezTo>
                  <a:pt x="29543" y="97985"/>
                  <a:pt x="46174" y="119788"/>
                  <a:pt x="25758" y="167425"/>
                </a:cubicBezTo>
                <a:cubicBezTo>
                  <a:pt x="19661" y="181652"/>
                  <a:pt x="8586" y="193183"/>
                  <a:pt x="0" y="206062"/>
                </a:cubicBezTo>
                <a:cubicBezTo>
                  <a:pt x="4293" y="407831"/>
                  <a:pt x="792" y="609917"/>
                  <a:pt x="12879" y="811369"/>
                </a:cubicBezTo>
                <a:cubicBezTo>
                  <a:pt x="13806" y="826820"/>
                  <a:pt x="30957" y="836567"/>
                  <a:pt x="38637" y="850006"/>
                </a:cubicBezTo>
                <a:cubicBezTo>
                  <a:pt x="48162" y="866675"/>
                  <a:pt x="53236" y="885898"/>
                  <a:pt x="64395" y="901521"/>
                </a:cubicBezTo>
                <a:cubicBezTo>
                  <a:pt x="89227" y="936285"/>
                  <a:pt x="130712" y="960437"/>
                  <a:pt x="167426" y="978794"/>
                </a:cubicBezTo>
                <a:cubicBezTo>
                  <a:pt x="280176" y="1035169"/>
                  <a:pt x="184951" y="980537"/>
                  <a:pt x="283335" y="1017431"/>
                </a:cubicBezTo>
                <a:cubicBezTo>
                  <a:pt x="301311" y="1024172"/>
                  <a:pt x="316932" y="1036297"/>
                  <a:pt x="334851" y="1043189"/>
                </a:cubicBezTo>
                <a:cubicBezTo>
                  <a:pt x="449134" y="1087143"/>
                  <a:pt x="441857" y="1077055"/>
                  <a:pt x="553792" y="1107583"/>
                </a:cubicBezTo>
                <a:cubicBezTo>
                  <a:pt x="662698" y="1137285"/>
                  <a:pt x="499292" y="1101835"/>
                  <a:pt x="656823" y="1133341"/>
                </a:cubicBezTo>
                <a:lnTo>
                  <a:pt x="2073499" y="1120462"/>
                </a:lnTo>
                <a:cubicBezTo>
                  <a:pt x="2104398" y="1118565"/>
                  <a:pt x="2125014" y="1043189"/>
                  <a:pt x="2125014" y="1043189"/>
                </a:cubicBezTo>
                <a:cubicBezTo>
                  <a:pt x="2129307" y="1026017"/>
                  <a:pt x="2130704" y="1007848"/>
                  <a:pt x="2137893" y="991673"/>
                </a:cubicBezTo>
                <a:cubicBezTo>
                  <a:pt x="2193103" y="867452"/>
                  <a:pt x="2156770" y="982823"/>
                  <a:pt x="2215166" y="875763"/>
                </a:cubicBezTo>
                <a:cubicBezTo>
                  <a:pt x="2240300" y="829684"/>
                  <a:pt x="2251291" y="793146"/>
                  <a:pt x="2266682" y="746975"/>
                </a:cubicBezTo>
                <a:cubicBezTo>
                  <a:pt x="2262389" y="601014"/>
                  <a:pt x="2271065" y="454093"/>
                  <a:pt x="2253803" y="309093"/>
                </a:cubicBezTo>
                <a:cubicBezTo>
                  <a:pt x="2249264" y="270965"/>
                  <a:pt x="2225325" y="236780"/>
                  <a:pt x="2202287" y="206062"/>
                </a:cubicBezTo>
                <a:cubicBezTo>
                  <a:pt x="2189408" y="188890"/>
                  <a:pt x="2176127" y="172013"/>
                  <a:pt x="2163651" y="154546"/>
                </a:cubicBezTo>
                <a:cubicBezTo>
                  <a:pt x="2154654" y="141951"/>
                  <a:pt x="2149784" y="125819"/>
                  <a:pt x="2137893" y="115910"/>
                </a:cubicBezTo>
                <a:cubicBezTo>
                  <a:pt x="2123144" y="103619"/>
                  <a:pt x="2104203" y="97282"/>
                  <a:pt x="2086378" y="90152"/>
                </a:cubicBezTo>
                <a:cubicBezTo>
                  <a:pt x="2009919" y="59568"/>
                  <a:pt x="1969788" y="53085"/>
                  <a:pt x="1880316" y="51515"/>
                </a:cubicBezTo>
                <a:cubicBezTo>
                  <a:pt x="1678578" y="47976"/>
                  <a:pt x="1397357" y="55808"/>
                  <a:pt x="1287887" y="51515"/>
                </a:cubicBezTo>
                <a:close/>
              </a:path>
            </a:pathLst>
          </a:custGeom>
          <a:noFill/>
          <a:ln w="762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013"/>
          </a:p>
        </p:txBody>
      </p:sp>
    </p:spTree>
    <p:extLst>
      <p:ext uri="{BB962C8B-B14F-4D97-AF65-F5344CB8AC3E}">
        <p14:creationId xmlns:p14="http://schemas.microsoft.com/office/powerpoint/2010/main" val="167565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object 2"/>
          <p:cNvSpPr>
            <a:spLocks noGrp="1"/>
          </p:cNvSpPr>
          <p:nvPr>
            <p:ph type="title"/>
          </p:nvPr>
        </p:nvSpPr>
        <p:spPr>
          <a:xfrm>
            <a:off x="1185863" y="47684"/>
            <a:ext cx="7514035" cy="1219083"/>
          </a:xfrm>
        </p:spPr>
        <p:txBody>
          <a:bodyPr vert="horz" lIns="0" tIns="102393" rIns="0" bIns="0" rtlCol="0" anchor="ctr">
            <a:spAutoFit/>
          </a:bodyPr>
          <a:lstStyle/>
          <a:p>
            <a:pPr marL="9525">
              <a:lnSpc>
                <a:spcPts val="2916"/>
              </a:lnSpc>
              <a:spcBef>
                <a:spcPts val="441"/>
              </a:spcBef>
            </a:pPr>
            <a:r>
              <a:rPr lang="ru-RU" altLang="ru-RU" b="1" smtClean="0">
                <a:ln>
                  <a:noFill/>
                </a:ln>
                <a:latin typeface="Arial" panose="020B0604020202020204" pitchFamily="34" charset="0"/>
                <a:cs typeface="Arial" panose="020B0604020202020204" pitchFamily="34" charset="0"/>
              </a:rPr>
              <a:t>Типичные ошибки при заполнении бланка регистрации</a:t>
            </a:r>
          </a:p>
        </p:txBody>
      </p:sp>
      <p:sp>
        <p:nvSpPr>
          <p:cNvPr id="38915" name="object 3"/>
          <p:cNvSpPr>
            <a:spLocks noGrp="1"/>
          </p:cNvSpPr>
          <p:nvPr>
            <p:ph type="body" idx="1"/>
          </p:nvPr>
        </p:nvSpPr>
        <p:spPr>
          <a:xfrm>
            <a:off x="3849291" y="1108473"/>
            <a:ext cx="5083969" cy="3407760"/>
          </a:xfrm>
        </p:spPr>
        <p:txBody>
          <a:bodyPr vert="horz" lIns="0" tIns="81439" rIns="0" bIns="0" rtlCol="0">
            <a:spAutoFit/>
          </a:bodyPr>
          <a:lstStyle/>
          <a:p>
            <a:pPr marL="147638" indent="-138113">
              <a:spcBef>
                <a:spcPts val="638"/>
              </a:spcBef>
              <a:buFont typeface="Arial" panose="020B0604020202020204" pitchFamily="34" charset="0"/>
              <a:buAutoNum type="arabicPlain"/>
              <a:tabLst>
                <a:tab pos="147638" algn="l"/>
              </a:tabLst>
            </a:pPr>
            <a:r>
              <a:rPr lang="ru-RU" altLang="ru-RU" sz="1500">
                <a:latin typeface="Arial" panose="020B0604020202020204" pitchFamily="34" charset="0"/>
                <a:cs typeface="Arial" panose="020B0604020202020204" pitchFamily="34" charset="0"/>
              </a:rPr>
              <a:t>– Неверное указание количества бланков записи</a:t>
            </a:r>
          </a:p>
          <a:p>
            <a:pPr marL="147638" indent="-138113">
              <a:lnSpc>
                <a:spcPts val="1706"/>
              </a:lnSpc>
              <a:spcBef>
                <a:spcPts val="563"/>
              </a:spcBef>
              <a:buFont typeface="Arial" panose="020B0604020202020204" pitchFamily="34" charset="0"/>
              <a:buAutoNum type="arabicPlain"/>
              <a:tabLst>
                <a:tab pos="147638" algn="l"/>
              </a:tabLst>
            </a:pPr>
            <a:r>
              <a:rPr lang="ru-RU" altLang="ru-RU" sz="1500">
                <a:latin typeface="Arial" panose="020B0604020202020204" pitchFamily="34" charset="0"/>
                <a:cs typeface="Arial" panose="020B0604020202020204" pitchFamily="34" charset="0"/>
              </a:rPr>
              <a:t>– Использование не подходящей ручки/пасты,</a:t>
            </a:r>
          </a:p>
          <a:p>
            <a:pPr marL="147638" indent="-138113">
              <a:lnSpc>
                <a:spcPts val="1706"/>
              </a:lnSpc>
              <a:buNone/>
              <a:tabLst>
                <a:tab pos="147638" algn="l"/>
              </a:tabLst>
            </a:pPr>
            <a:r>
              <a:rPr lang="ru-RU" altLang="ru-RU" sz="1500">
                <a:latin typeface="Arial" panose="020B0604020202020204" pitchFamily="34" charset="0"/>
                <a:cs typeface="Arial" panose="020B0604020202020204" pitchFamily="34" charset="0"/>
              </a:rPr>
              <a:t>коррекционного штриха</a:t>
            </a:r>
          </a:p>
          <a:p>
            <a:pPr marL="147638" indent="-138113">
              <a:spcBef>
                <a:spcPts val="581"/>
              </a:spcBef>
              <a:buFont typeface="Arial" panose="020B0604020202020204" pitchFamily="34" charset="0"/>
              <a:buAutoNum type="arabicPlain" startAt="3"/>
              <a:tabLst>
                <a:tab pos="147638" algn="l"/>
              </a:tabLst>
            </a:pPr>
            <a:r>
              <a:rPr lang="ru-RU" altLang="ru-RU" sz="1500">
                <a:latin typeface="Arial" panose="020B0604020202020204" pitchFamily="34" charset="0"/>
                <a:cs typeface="Arial" panose="020B0604020202020204" pitchFamily="34" charset="0"/>
              </a:rPr>
              <a:t>– Отсутствие подписи участника</a:t>
            </a:r>
          </a:p>
          <a:p>
            <a:pPr marL="147638" indent="-138113">
              <a:lnSpc>
                <a:spcPts val="1622"/>
              </a:lnSpc>
              <a:spcBef>
                <a:spcPts val="769"/>
              </a:spcBef>
              <a:buFont typeface="Arial" panose="020B0604020202020204" pitchFamily="34" charset="0"/>
              <a:buAutoNum type="arabicPlain" startAt="3"/>
              <a:tabLst>
                <a:tab pos="147638" algn="l"/>
              </a:tabLst>
            </a:pPr>
            <a:r>
              <a:rPr lang="ru-RU" altLang="ru-RU" sz="1500">
                <a:latin typeface="Arial" panose="020B0604020202020204" pitchFamily="34" charset="0"/>
                <a:cs typeface="Arial" panose="020B0604020202020204" pitchFamily="34" charset="0"/>
              </a:rPr>
              <a:t>– Критерии не проставлены, либо проставлены не верно</a:t>
            </a:r>
          </a:p>
          <a:p>
            <a:pPr marL="147638" indent="-138113">
              <a:spcBef>
                <a:spcPts val="544"/>
              </a:spcBef>
              <a:buFont typeface="Arial" panose="020B0604020202020204" pitchFamily="34" charset="0"/>
              <a:buAutoNum type="arabicPlain" startAt="3"/>
              <a:tabLst>
                <a:tab pos="147638" algn="l"/>
              </a:tabLst>
            </a:pPr>
            <a:r>
              <a:rPr lang="ru-RU" altLang="ru-RU" sz="1500">
                <a:latin typeface="Arial" panose="020B0604020202020204" pitchFamily="34" charset="0"/>
                <a:cs typeface="Arial" panose="020B0604020202020204" pitchFamily="34" charset="0"/>
              </a:rPr>
              <a:t>– Отсутствие подписи ответственного</a:t>
            </a:r>
          </a:p>
          <a:p>
            <a:pPr marL="147638" indent="-138113">
              <a:lnSpc>
                <a:spcPts val="1622"/>
              </a:lnSpc>
              <a:spcBef>
                <a:spcPts val="779"/>
              </a:spcBef>
              <a:buFont typeface="Arial" panose="020B0604020202020204" pitchFamily="34" charset="0"/>
              <a:buAutoNum type="arabicPlain" startAt="3"/>
              <a:tabLst>
                <a:tab pos="147638" algn="l"/>
              </a:tabLst>
            </a:pPr>
            <a:r>
              <a:rPr lang="ru-RU" altLang="ru-RU" sz="1500">
                <a:latin typeface="Arial" panose="020B0604020202020204" pitchFamily="34" charset="0"/>
                <a:cs typeface="Arial" panose="020B0604020202020204" pitchFamily="34" charset="0"/>
              </a:rPr>
              <a:t>– Ошибочное заполнение полей «Удален», «Не закончил», «В устной форме», «Подпись</a:t>
            </a:r>
          </a:p>
          <a:p>
            <a:pPr marL="147638" indent="-138113">
              <a:lnSpc>
                <a:spcPts val="1594"/>
              </a:lnSpc>
              <a:tabLst>
                <a:tab pos="147638" algn="l"/>
              </a:tabLst>
            </a:pPr>
            <a:r>
              <a:rPr lang="ru-RU" altLang="ru-RU" sz="1500">
                <a:latin typeface="Arial" panose="020B0604020202020204" pitchFamily="34" charset="0"/>
                <a:cs typeface="Arial" panose="020B0604020202020204" pitchFamily="34" charset="0"/>
              </a:rPr>
              <a:t>ответственного»</a:t>
            </a:r>
          </a:p>
          <a:p>
            <a:pPr marL="147638" indent="-138113">
              <a:lnSpc>
                <a:spcPct val="132000"/>
              </a:lnSpc>
              <a:buFont typeface="Arial" panose="020B0604020202020204" pitchFamily="34" charset="0"/>
              <a:buAutoNum type="arabicPlain" startAt="7"/>
              <a:tabLst>
                <a:tab pos="147638" algn="l"/>
              </a:tabLst>
            </a:pPr>
            <a:r>
              <a:rPr lang="ru-RU" altLang="ru-RU" sz="1500">
                <a:latin typeface="Arial" panose="020B0604020202020204" pitchFamily="34" charset="0"/>
                <a:cs typeface="Arial" panose="020B0604020202020204" pitchFamily="34" charset="0"/>
              </a:rPr>
              <a:t>– Неверное указание места проведения 	(Код ОО = Место проведения)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902304" y="4739879"/>
            <a:ext cx="134540" cy="286617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9525">
              <a:spcBef>
                <a:spcPts val="75"/>
              </a:spcBef>
              <a:defRPr/>
            </a:pPr>
            <a:r>
              <a:rPr sz="1800" spc="-38" dirty="0">
                <a:solidFill>
                  <a:srgbClr val="7E7E7E"/>
                </a:solidFill>
                <a:latin typeface="Calibri"/>
                <a:cs typeface="Calibri"/>
              </a:rPr>
              <a:t>5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8917" name="object 5"/>
          <p:cNvGrpSpPr>
            <a:grpSpLocks/>
          </p:cNvGrpSpPr>
          <p:nvPr/>
        </p:nvGrpSpPr>
        <p:grpSpPr bwMode="auto">
          <a:xfrm>
            <a:off x="520304" y="976312"/>
            <a:ext cx="3284934" cy="4167188"/>
            <a:chOff x="608076" y="1301496"/>
            <a:chExt cx="4380230" cy="5556885"/>
          </a:xfrm>
        </p:grpSpPr>
        <p:pic>
          <p:nvPicPr>
            <p:cNvPr id="38919" name="object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076" y="1301496"/>
              <a:ext cx="4379976" cy="5556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920" name="object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100" y="1493518"/>
              <a:ext cx="3995928" cy="5323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1" name="object 8"/>
            <p:cNvSpPr>
              <a:spLocks/>
            </p:cNvSpPr>
            <p:nvPr/>
          </p:nvSpPr>
          <p:spPr bwMode="auto">
            <a:xfrm>
              <a:off x="2649474" y="1978914"/>
              <a:ext cx="809625" cy="407034"/>
            </a:xfrm>
            <a:custGeom>
              <a:avLst/>
              <a:gdLst>
                <a:gd name="T0" fmla="*/ 0 w 809625"/>
                <a:gd name="T1" fmla="*/ 203453 h 407035"/>
                <a:gd name="T2" fmla="*/ 17126 w 809625"/>
                <a:gd name="T3" fmla="*/ 144682 h 407035"/>
                <a:gd name="T4" fmla="*/ 65173 w 809625"/>
                <a:gd name="T5" fmla="*/ 92657 h 407035"/>
                <a:gd name="T6" fmla="*/ 99228 w 809625"/>
                <a:gd name="T7" fmla="*/ 69960 h 407035"/>
                <a:gd name="T8" fmla="*/ 139138 w 809625"/>
                <a:gd name="T9" fmla="*/ 49893 h 407035"/>
                <a:gd name="T10" fmla="*/ 184277 w 809625"/>
                <a:gd name="T11" fmla="*/ 32770 h 407035"/>
                <a:gd name="T12" fmla="*/ 234020 w 809625"/>
                <a:gd name="T13" fmla="*/ 18904 h 407035"/>
                <a:gd name="T14" fmla="*/ 287742 w 809625"/>
                <a:gd name="T15" fmla="*/ 8611 h 407035"/>
                <a:gd name="T16" fmla="*/ 344817 w 809625"/>
                <a:gd name="T17" fmla="*/ 2205 h 407035"/>
                <a:gd name="T18" fmla="*/ 404621 w 809625"/>
                <a:gd name="T19" fmla="*/ 0 h 407035"/>
                <a:gd name="T20" fmla="*/ 464426 w 809625"/>
                <a:gd name="T21" fmla="*/ 2205 h 407035"/>
                <a:gd name="T22" fmla="*/ 521501 w 809625"/>
                <a:gd name="T23" fmla="*/ 8611 h 407035"/>
                <a:gd name="T24" fmla="*/ 575223 w 809625"/>
                <a:gd name="T25" fmla="*/ 18904 h 407035"/>
                <a:gd name="T26" fmla="*/ 624966 w 809625"/>
                <a:gd name="T27" fmla="*/ 32770 h 407035"/>
                <a:gd name="T28" fmla="*/ 670105 w 809625"/>
                <a:gd name="T29" fmla="*/ 49893 h 407035"/>
                <a:gd name="T30" fmla="*/ 710015 w 809625"/>
                <a:gd name="T31" fmla="*/ 69960 h 407035"/>
                <a:gd name="T32" fmla="*/ 744070 w 809625"/>
                <a:gd name="T33" fmla="*/ 92657 h 407035"/>
                <a:gd name="T34" fmla="*/ 792117 w 809625"/>
                <a:gd name="T35" fmla="*/ 144682 h 407035"/>
                <a:gd name="T36" fmla="*/ 809243 w 809625"/>
                <a:gd name="T37" fmla="*/ 203453 h 407035"/>
                <a:gd name="T38" fmla="*/ 804858 w 809625"/>
                <a:gd name="T39" fmla="*/ 233523 h 407035"/>
                <a:gd name="T40" fmla="*/ 771646 w 809625"/>
                <a:gd name="T41" fmla="*/ 289236 h 407035"/>
                <a:gd name="T42" fmla="*/ 710015 w 809625"/>
                <a:gd name="T43" fmla="*/ 336945 h 407035"/>
                <a:gd name="T44" fmla="*/ 670105 w 809625"/>
                <a:gd name="T45" fmla="*/ 357012 h 407035"/>
                <a:gd name="T46" fmla="*/ 624966 w 809625"/>
                <a:gd name="T47" fmla="*/ 374135 h 407035"/>
                <a:gd name="T48" fmla="*/ 575223 w 809625"/>
                <a:gd name="T49" fmla="*/ 388001 h 407035"/>
                <a:gd name="T50" fmla="*/ 521501 w 809625"/>
                <a:gd name="T51" fmla="*/ 398294 h 407035"/>
                <a:gd name="T52" fmla="*/ 464426 w 809625"/>
                <a:gd name="T53" fmla="*/ 404700 h 407035"/>
                <a:gd name="T54" fmla="*/ 404621 w 809625"/>
                <a:gd name="T55" fmla="*/ 406906 h 407035"/>
                <a:gd name="T56" fmla="*/ 344817 w 809625"/>
                <a:gd name="T57" fmla="*/ 404700 h 407035"/>
                <a:gd name="T58" fmla="*/ 287742 w 809625"/>
                <a:gd name="T59" fmla="*/ 398294 h 407035"/>
                <a:gd name="T60" fmla="*/ 234020 w 809625"/>
                <a:gd name="T61" fmla="*/ 388001 h 407035"/>
                <a:gd name="T62" fmla="*/ 184277 w 809625"/>
                <a:gd name="T63" fmla="*/ 374135 h 407035"/>
                <a:gd name="T64" fmla="*/ 139138 w 809625"/>
                <a:gd name="T65" fmla="*/ 357012 h 407035"/>
                <a:gd name="T66" fmla="*/ 99228 w 809625"/>
                <a:gd name="T67" fmla="*/ 336945 h 407035"/>
                <a:gd name="T68" fmla="*/ 65173 w 809625"/>
                <a:gd name="T69" fmla="*/ 314248 h 407035"/>
                <a:gd name="T70" fmla="*/ 17126 w 809625"/>
                <a:gd name="T71" fmla="*/ 262223 h 407035"/>
                <a:gd name="T72" fmla="*/ 0 w 809625"/>
                <a:gd name="T73" fmla="*/ 203453 h 4070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809625" h="407035">
                  <a:moveTo>
                    <a:pt x="0" y="203453"/>
                  </a:moveTo>
                  <a:lnTo>
                    <a:pt x="17126" y="144682"/>
                  </a:lnTo>
                  <a:lnTo>
                    <a:pt x="65173" y="92657"/>
                  </a:lnTo>
                  <a:lnTo>
                    <a:pt x="99228" y="69960"/>
                  </a:lnTo>
                  <a:lnTo>
                    <a:pt x="139138" y="49893"/>
                  </a:lnTo>
                  <a:lnTo>
                    <a:pt x="184277" y="32770"/>
                  </a:lnTo>
                  <a:lnTo>
                    <a:pt x="234020" y="18904"/>
                  </a:lnTo>
                  <a:lnTo>
                    <a:pt x="287742" y="8611"/>
                  </a:lnTo>
                  <a:lnTo>
                    <a:pt x="344817" y="2205"/>
                  </a:lnTo>
                  <a:lnTo>
                    <a:pt x="404621" y="0"/>
                  </a:lnTo>
                  <a:lnTo>
                    <a:pt x="464426" y="2205"/>
                  </a:lnTo>
                  <a:lnTo>
                    <a:pt x="521501" y="8611"/>
                  </a:lnTo>
                  <a:lnTo>
                    <a:pt x="575223" y="18904"/>
                  </a:lnTo>
                  <a:lnTo>
                    <a:pt x="624966" y="32770"/>
                  </a:lnTo>
                  <a:lnTo>
                    <a:pt x="670105" y="49893"/>
                  </a:lnTo>
                  <a:lnTo>
                    <a:pt x="710015" y="69960"/>
                  </a:lnTo>
                  <a:lnTo>
                    <a:pt x="744070" y="92657"/>
                  </a:lnTo>
                  <a:lnTo>
                    <a:pt x="792117" y="144682"/>
                  </a:lnTo>
                  <a:lnTo>
                    <a:pt x="809243" y="203453"/>
                  </a:lnTo>
                  <a:lnTo>
                    <a:pt x="804858" y="233525"/>
                  </a:lnTo>
                  <a:lnTo>
                    <a:pt x="771646" y="289238"/>
                  </a:lnTo>
                  <a:lnTo>
                    <a:pt x="710015" y="336947"/>
                  </a:lnTo>
                  <a:lnTo>
                    <a:pt x="670105" y="357014"/>
                  </a:lnTo>
                  <a:lnTo>
                    <a:pt x="624966" y="374137"/>
                  </a:lnTo>
                  <a:lnTo>
                    <a:pt x="575223" y="388003"/>
                  </a:lnTo>
                  <a:lnTo>
                    <a:pt x="521501" y="398296"/>
                  </a:lnTo>
                  <a:lnTo>
                    <a:pt x="464426" y="404702"/>
                  </a:lnTo>
                  <a:lnTo>
                    <a:pt x="404621" y="406908"/>
                  </a:lnTo>
                  <a:lnTo>
                    <a:pt x="344817" y="404702"/>
                  </a:lnTo>
                  <a:lnTo>
                    <a:pt x="287742" y="398296"/>
                  </a:lnTo>
                  <a:lnTo>
                    <a:pt x="234020" y="388003"/>
                  </a:lnTo>
                  <a:lnTo>
                    <a:pt x="184277" y="374137"/>
                  </a:lnTo>
                  <a:lnTo>
                    <a:pt x="139138" y="357014"/>
                  </a:lnTo>
                  <a:lnTo>
                    <a:pt x="99228" y="336947"/>
                  </a:lnTo>
                  <a:lnTo>
                    <a:pt x="65173" y="314250"/>
                  </a:lnTo>
                  <a:lnTo>
                    <a:pt x="17126" y="262225"/>
                  </a:lnTo>
                  <a:lnTo>
                    <a:pt x="0" y="203453"/>
                  </a:lnTo>
                  <a:close/>
                </a:path>
              </a:pathLst>
            </a:custGeom>
            <a:noFill/>
            <a:ln w="2590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ru-RU" sz="1013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976438" y="1356123"/>
            <a:ext cx="105966" cy="165495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9525">
              <a:spcBef>
                <a:spcPts val="75"/>
              </a:spcBef>
              <a:defRPr/>
            </a:pPr>
            <a:r>
              <a:rPr sz="1013" spc="-38" dirty="0">
                <a:solidFill>
                  <a:srgbClr val="FF0000"/>
                </a:solidFill>
                <a:latin typeface="Calibri"/>
                <a:cs typeface="Calibri"/>
              </a:rPr>
              <a:t>7</a:t>
            </a:r>
            <a:endParaRPr sz="1013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987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68607" y="32957"/>
            <a:ext cx="132398" cy="255270"/>
          </a:xfrm>
          <a:prstGeom prst="rect">
            <a:avLst/>
          </a:prstGeom>
        </p:spPr>
        <p:txBody>
          <a:bodyPr vert="horz" wrap="square" lIns="0" tIns="1285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75" b="1" spc="-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2</a:t>
            </a:r>
            <a:endParaRPr sz="1575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46430" y="84773"/>
            <a:ext cx="7585710" cy="748030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dirty="0">
                <a:solidFill>
                  <a:schemeClr val="bg2">
                    <a:lumMod val="25000"/>
                  </a:schemeClr>
                </a:solidFill>
              </a:rPr>
              <a:t>Информационное</a:t>
            </a:r>
            <a:r>
              <a:rPr sz="2400" spc="-16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2400" dirty="0">
                <a:solidFill>
                  <a:schemeClr val="bg2">
                    <a:lumMod val="25000"/>
                  </a:schemeClr>
                </a:solidFill>
              </a:rPr>
              <a:t>сопровождение</a:t>
            </a:r>
            <a:r>
              <a:rPr sz="2400" spc="-195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2400" spc="-10" dirty="0">
                <a:solidFill>
                  <a:schemeClr val="bg2">
                    <a:lumMod val="25000"/>
                  </a:schemeClr>
                </a:solidFill>
              </a:rPr>
              <a:t>подготовки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chemeClr val="bg2">
                    <a:lumMod val="25000"/>
                  </a:schemeClr>
                </a:solidFill>
              </a:rPr>
              <a:t>и</a:t>
            </a:r>
            <a:r>
              <a:rPr sz="2400" spc="-125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2400" dirty="0" err="1" smtClean="0">
                <a:solidFill>
                  <a:schemeClr val="bg2">
                    <a:lumMod val="25000"/>
                  </a:schemeClr>
                </a:solidFill>
              </a:rPr>
              <a:t>проведения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 ГИА-2026</a:t>
            </a:r>
            <a:endParaRPr sz="2400" spc="-1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86790" y="954871"/>
            <a:ext cx="5954935" cy="3989874"/>
          </a:xfrm>
          <a:prstGeom prst="rect">
            <a:avLst/>
          </a:prstGeom>
        </p:spPr>
        <p:txBody>
          <a:bodyPr vert="horz" wrap="square" lIns="0" tIns="75247" rIns="0" bIns="0" rtlCol="0">
            <a:spAutoFit/>
          </a:bodyPr>
          <a:lstStyle/>
          <a:p>
            <a:pPr marL="12700">
              <a:spcBef>
                <a:spcPts val="790"/>
              </a:spcBef>
            </a:pPr>
            <a:r>
              <a:rPr lang="ru-RU" sz="1200" dirty="0" smtClean="0">
                <a:solidFill>
                  <a:srgbClr val="FF0000"/>
                </a:solidFill>
                <a:latin typeface="Arial Black" panose="020B0A04020102020204"/>
                <a:cs typeface="Arial Black" panose="020B0A04020102020204"/>
              </a:rPr>
              <a:t>«Горячая линия» управления образования</a:t>
            </a:r>
          </a:p>
          <a:p>
            <a:pPr marL="12700">
              <a:spcBef>
                <a:spcPts val="790"/>
              </a:spcBef>
            </a:pPr>
            <a:r>
              <a:rPr lang="ru-RU" sz="1900" b="1" spc="-10" dirty="0" smtClean="0">
                <a:solidFill>
                  <a:srgbClr val="FF0000"/>
                </a:solidFill>
                <a:cs typeface="Arial" panose="020B0604020202020204"/>
              </a:rPr>
              <a:t>30-59-34</a:t>
            </a:r>
          </a:p>
          <a:p>
            <a:pPr marL="12700">
              <a:spcBef>
                <a:spcPts val="790"/>
              </a:spcBef>
            </a:pPr>
            <a:endParaRPr lang="ru-RU" sz="1500" b="1" spc="-10" dirty="0">
              <a:cs typeface="Arial" panose="020B0604020202020204"/>
            </a:endParaRPr>
          </a:p>
          <a:p>
            <a:pPr marL="12700">
              <a:spcBef>
                <a:spcPts val="790"/>
              </a:spcBef>
            </a:pP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Arial Black" panose="020B0A04020102020204"/>
                <a:cs typeface="Arial Black" panose="020B0A04020102020204"/>
              </a:rPr>
              <a:t>«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Arial Black" panose="020B0A04020102020204"/>
                <a:cs typeface="Arial Black" panose="020B0A04020102020204"/>
              </a:rPr>
              <a:t>Горячая линия» МОиН РТ</a:t>
            </a: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lang="ru-RU" sz="1900" b="1" dirty="0">
                <a:cs typeface="Arial" panose="020B0604020202020204"/>
              </a:rPr>
              <a:t>8 (843) </a:t>
            </a:r>
            <a:r>
              <a:rPr lang="ru-RU" sz="1900" b="1" dirty="0" smtClean="0">
                <a:cs typeface="Arial" panose="020B0604020202020204"/>
              </a:rPr>
              <a:t>294-95-06</a:t>
            </a: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endParaRPr lang="ru-RU" sz="1500" b="1" dirty="0">
              <a:cs typeface="Arial" panose="020B0604020202020204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Arial Black" panose="020B0A04020102020204"/>
                <a:cs typeface="Arial Black" panose="020B0A04020102020204"/>
              </a:rPr>
              <a:t>«Горячая</a:t>
            </a:r>
            <a:r>
              <a:rPr lang="ru-RU" sz="1200" spc="-50" dirty="0">
                <a:solidFill>
                  <a:schemeClr val="bg2">
                    <a:lumMod val="25000"/>
                  </a:schemeClr>
                </a:solidFill>
                <a:latin typeface="Arial Black" panose="020B0A04020102020204"/>
                <a:cs typeface="Arial Black" panose="020B0A04020102020204"/>
              </a:rPr>
              <a:t> 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Arial Black" panose="020B0A04020102020204"/>
                <a:cs typeface="Arial Black" panose="020B0A04020102020204"/>
              </a:rPr>
              <a:t>линия»</a:t>
            </a:r>
            <a:r>
              <a:rPr lang="ru-RU" sz="1200" spc="-25" dirty="0">
                <a:solidFill>
                  <a:schemeClr val="bg2">
                    <a:lumMod val="25000"/>
                  </a:schemeClr>
                </a:solidFill>
                <a:latin typeface="Arial Black" panose="020B0A04020102020204"/>
                <a:cs typeface="Arial Black" panose="020B0A04020102020204"/>
              </a:rPr>
              <a:t> </a:t>
            </a:r>
            <a:r>
              <a:rPr lang="ru-RU" sz="1200" spc="-20" dirty="0">
                <a:solidFill>
                  <a:schemeClr val="bg2">
                    <a:lumMod val="25000"/>
                  </a:schemeClr>
                </a:solidFill>
                <a:latin typeface="Arial Black" panose="020B0A04020102020204"/>
                <a:cs typeface="Arial Black" panose="020B0A04020102020204"/>
              </a:rPr>
              <a:t>РЦОИ</a:t>
            </a: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lang="ru-RU" sz="1900" b="1" dirty="0">
                <a:cs typeface="Arial" panose="020B0604020202020204"/>
              </a:rPr>
              <a:t>8</a:t>
            </a:r>
            <a:r>
              <a:rPr lang="ru-RU" sz="1900" b="1" spc="-25" dirty="0">
                <a:cs typeface="Arial" panose="020B0604020202020204"/>
              </a:rPr>
              <a:t> </a:t>
            </a:r>
            <a:r>
              <a:rPr lang="ru-RU" sz="1900" b="1" dirty="0">
                <a:cs typeface="Arial" panose="020B0604020202020204"/>
              </a:rPr>
              <a:t>(843)</a:t>
            </a:r>
            <a:r>
              <a:rPr lang="ru-RU" sz="1900" b="1" spc="-10" dirty="0">
                <a:cs typeface="Arial" panose="020B0604020202020204"/>
              </a:rPr>
              <a:t> </a:t>
            </a:r>
            <a:r>
              <a:rPr lang="ru-RU" sz="1900" b="1" spc="-10" dirty="0" smtClean="0">
                <a:cs typeface="Arial" panose="020B0604020202020204"/>
              </a:rPr>
              <a:t>528-23-34</a:t>
            </a: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endParaRPr lang="ru-RU" sz="1500" b="1" spc="-10" dirty="0" smtClean="0">
              <a:cs typeface="Arial" panose="020B0604020202020204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Arial Black" panose="020B0A04020102020204"/>
                <a:cs typeface="Arial Black" panose="020B0A04020102020204"/>
              </a:rPr>
              <a:t>«Горячая линия»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Arial Black" panose="020B0A04020102020204"/>
                <a:cs typeface="Arial Black" panose="020B0A04020102020204"/>
              </a:rPr>
              <a:t>Департамента надзора и контроля в СО</a:t>
            </a:r>
            <a:endParaRPr lang="ru-RU" sz="1200" dirty="0">
              <a:solidFill>
                <a:schemeClr val="bg2">
                  <a:lumMod val="25000"/>
                </a:schemeClr>
              </a:solidFill>
              <a:latin typeface="Arial Black" panose="020B0A04020102020204"/>
              <a:cs typeface="Arial Black" panose="020B0A04020102020204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lang="ru-RU" sz="1900" b="1" dirty="0" smtClean="0">
                <a:cs typeface="Arial" panose="020B0604020202020204"/>
              </a:rPr>
              <a:t>8 (</a:t>
            </a:r>
            <a:r>
              <a:rPr lang="ru-RU" sz="1900" b="1" dirty="0">
                <a:cs typeface="Arial" panose="020B0604020202020204"/>
              </a:rPr>
              <a:t>843) 237-74-36 </a:t>
            </a:r>
            <a:endParaRPr lang="ru-RU" sz="1900" b="1" dirty="0" smtClean="0">
              <a:cs typeface="Arial" panose="020B0604020202020204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lang="ru-RU" sz="1200" b="1" spc="-10" dirty="0" err="1" smtClean="0">
                <a:cs typeface="Arial" panose="020B0604020202020204"/>
              </a:rPr>
              <a:t>пн-</a:t>
            </a:r>
            <a:r>
              <a:rPr lang="ru-RU" sz="1200" b="1" dirty="0" err="1" smtClean="0">
                <a:cs typeface="Arial" panose="020B0604020202020204"/>
              </a:rPr>
              <a:t>пт</a:t>
            </a:r>
            <a:r>
              <a:rPr lang="ru-RU" sz="1200" b="1" spc="-20" dirty="0" smtClean="0">
                <a:cs typeface="Arial" panose="020B0604020202020204"/>
              </a:rPr>
              <a:t> </a:t>
            </a:r>
            <a:r>
              <a:rPr lang="ru-RU" sz="1200" b="1" dirty="0">
                <a:cs typeface="Arial" panose="020B0604020202020204"/>
              </a:rPr>
              <a:t>с</a:t>
            </a:r>
            <a:r>
              <a:rPr lang="ru-RU" sz="1200" b="1" spc="-10" dirty="0">
                <a:cs typeface="Arial" panose="020B0604020202020204"/>
              </a:rPr>
              <a:t> </a:t>
            </a:r>
            <a:r>
              <a:rPr lang="ru-RU" sz="1200" b="1" dirty="0">
                <a:cs typeface="Arial" panose="020B0604020202020204"/>
              </a:rPr>
              <a:t>9.00 до</a:t>
            </a:r>
            <a:r>
              <a:rPr lang="ru-RU" sz="1200" b="1" spc="-20" dirty="0">
                <a:cs typeface="Arial" panose="020B0604020202020204"/>
              </a:rPr>
              <a:t> </a:t>
            </a:r>
            <a:r>
              <a:rPr lang="ru-RU" sz="1200" b="1" spc="-10" dirty="0" smtClean="0">
                <a:cs typeface="Arial" panose="020B0604020202020204"/>
              </a:rPr>
              <a:t>17.00</a:t>
            </a:r>
            <a:endParaRPr lang="ru-RU" sz="1200" b="1" spc="-10" dirty="0">
              <a:cs typeface="Arial" panose="020B0604020202020204"/>
            </a:endParaRPr>
          </a:p>
        </p:txBody>
      </p:sp>
      <p:pic>
        <p:nvPicPr>
          <p:cNvPr id="32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082" y="0"/>
            <a:ext cx="804918" cy="113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Изображение 33" descr="d8207315-0520-423a-813d-a64fa39871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1725" y="2580351"/>
            <a:ext cx="1859280" cy="691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082" y="0"/>
            <a:ext cx="804918" cy="113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2527" y="3356763"/>
            <a:ext cx="2345690" cy="1708150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790287" y="945604"/>
            <a:ext cx="5651096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1600" b="1" dirty="0" err="1">
                <a:solidFill>
                  <a:schemeClr val="bg2">
                    <a:lumMod val="25000"/>
                  </a:schemeClr>
                </a:solidFill>
                <a:uFillTx/>
              </a:rPr>
              <a:t>Основная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uFillTx/>
              </a:rPr>
              <a:t> </a:t>
            </a:r>
            <a:r>
              <a:rPr sz="1600" b="1" dirty="0" err="1">
                <a:solidFill>
                  <a:schemeClr val="bg2">
                    <a:lumMod val="25000"/>
                  </a:schemeClr>
                </a:solidFill>
                <a:uFillTx/>
              </a:rPr>
              <a:t>дата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uFillTx/>
              </a:rPr>
              <a:t> </a:t>
            </a:r>
            <a:r>
              <a:rPr sz="1600" b="1" dirty="0" err="1">
                <a:solidFill>
                  <a:schemeClr val="bg2">
                    <a:lumMod val="25000"/>
                  </a:schemeClr>
                </a:solidFill>
                <a:uFillTx/>
              </a:rPr>
              <a:t>итогового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uFillTx/>
              </a:rPr>
              <a:t> </a:t>
            </a:r>
            <a:r>
              <a:rPr sz="1600" b="1" dirty="0" err="1">
                <a:solidFill>
                  <a:schemeClr val="bg2">
                    <a:lumMod val="25000"/>
                  </a:schemeClr>
                </a:solidFill>
                <a:uFillTx/>
              </a:rPr>
              <a:t>сочинения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uFillTx/>
              </a:rPr>
              <a:t> (изложения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uFillTx/>
              </a:rPr>
              <a:t>):</a:t>
            </a:r>
            <a:endParaRPr lang="ru-RU" sz="1600" b="1" dirty="0">
              <a:solidFill>
                <a:schemeClr val="bg2">
                  <a:lumMod val="25000"/>
                </a:schemeClr>
              </a:solidFill>
              <a:uFillTx/>
            </a:endParaRPr>
          </a:p>
          <a:p>
            <a:r>
              <a:rPr sz="1600" b="1" dirty="0">
                <a:solidFill>
                  <a:srgbClr val="C00000"/>
                </a:solidFill>
                <a:uFillTx/>
              </a:rPr>
              <a:t>3 </a:t>
            </a:r>
            <a:r>
              <a:rPr sz="1600" b="1" dirty="0" err="1">
                <a:solidFill>
                  <a:srgbClr val="C00000"/>
                </a:solidFill>
                <a:uFillTx/>
              </a:rPr>
              <a:t>декабря</a:t>
            </a:r>
            <a:r>
              <a:rPr lang="ru-RU" sz="1600" b="1" dirty="0">
                <a:solidFill>
                  <a:srgbClr val="C00000"/>
                </a:solidFill>
                <a:uFillTx/>
              </a:rPr>
              <a:t> </a:t>
            </a:r>
            <a:r>
              <a:rPr sz="1600" b="1" dirty="0">
                <a:solidFill>
                  <a:srgbClr val="C00000"/>
                </a:solidFill>
                <a:uFillTx/>
              </a:rPr>
              <a:t>2025</a:t>
            </a:r>
            <a:r>
              <a:rPr lang="ru-RU" sz="1600" b="1" dirty="0">
                <a:solidFill>
                  <a:srgbClr val="C00000"/>
                </a:solidFill>
                <a:uFillTx/>
              </a:rPr>
              <a:t> </a:t>
            </a:r>
            <a:r>
              <a:rPr sz="1600" b="1" dirty="0" err="1">
                <a:solidFill>
                  <a:srgbClr val="C00000"/>
                </a:solidFill>
                <a:uFillTx/>
              </a:rPr>
              <a:t>года</a:t>
            </a:r>
            <a:r>
              <a:rPr lang="ru-RU" sz="1600" b="1" dirty="0">
                <a:solidFill>
                  <a:srgbClr val="C00000"/>
                </a:solidFill>
                <a:uFillTx/>
              </a:rPr>
              <a:t> </a:t>
            </a:r>
            <a:r>
              <a:rPr sz="1600" b="1" dirty="0">
                <a:solidFill>
                  <a:srgbClr val="C00000"/>
                </a:solidFill>
                <a:uFillTx/>
                <a:sym typeface="+mn-ea"/>
              </a:rPr>
              <a:t>(</a:t>
            </a:r>
            <a:r>
              <a:rPr sz="1600" b="1" dirty="0" err="1">
                <a:solidFill>
                  <a:srgbClr val="C00000"/>
                </a:solidFill>
                <a:uFillTx/>
                <a:sym typeface="+mn-ea"/>
              </a:rPr>
              <a:t>среда</a:t>
            </a:r>
            <a:r>
              <a:rPr sz="1600" b="1" dirty="0">
                <a:solidFill>
                  <a:srgbClr val="C00000"/>
                </a:solidFill>
                <a:uFillTx/>
                <a:sym typeface="+mn-ea"/>
              </a:rPr>
              <a:t>)</a:t>
            </a:r>
          </a:p>
          <a:p>
            <a:endParaRPr lang="en-US" sz="1600" dirty="0" smtClean="0">
              <a:solidFill>
                <a:schemeClr val="bg2">
                  <a:lumMod val="25000"/>
                </a:schemeClr>
              </a:solidFill>
              <a:uFillTx/>
            </a:endParaRPr>
          </a:p>
          <a:p>
            <a:endParaRPr sz="1600" dirty="0">
              <a:solidFill>
                <a:schemeClr val="bg2">
                  <a:lumMod val="25000"/>
                </a:schemeClr>
              </a:solidFill>
              <a:uFillTx/>
            </a:endParaRPr>
          </a:p>
          <a:p>
            <a:r>
              <a:rPr sz="1600" b="1" dirty="0" err="1">
                <a:solidFill>
                  <a:schemeClr val="bg2">
                    <a:lumMod val="25000"/>
                  </a:schemeClr>
                </a:solidFill>
                <a:uFillTx/>
              </a:rPr>
              <a:t>Резервные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uFillTx/>
              </a:rPr>
              <a:t> </a:t>
            </a:r>
            <a:r>
              <a:rPr sz="1600" b="1" dirty="0" err="1">
                <a:solidFill>
                  <a:schemeClr val="bg2">
                    <a:lumMod val="25000"/>
                  </a:schemeClr>
                </a:solidFill>
                <a:uFillTx/>
              </a:rPr>
              <a:t>дни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uFillTx/>
              </a:rPr>
              <a:t> </a:t>
            </a:r>
            <a:r>
              <a:rPr sz="1600" b="1" dirty="0">
                <a:solidFill>
                  <a:schemeClr val="bg2">
                    <a:lumMod val="25000"/>
                  </a:schemeClr>
                </a:solidFill>
                <a:uFillTx/>
              </a:rPr>
              <a:t>для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uFillTx/>
              </a:rPr>
              <a:t> </a:t>
            </a:r>
            <a:r>
              <a:rPr sz="1600" b="1" dirty="0" err="1">
                <a:solidFill>
                  <a:schemeClr val="bg2">
                    <a:lumMod val="25000"/>
                  </a:schemeClr>
                </a:solidFill>
                <a:uFillTx/>
              </a:rPr>
              <a:t>сдачи</a:t>
            </a:r>
            <a:r>
              <a:rPr sz="1600" b="1" dirty="0">
                <a:solidFill>
                  <a:schemeClr val="bg2">
                    <a:lumMod val="25000"/>
                  </a:schemeClr>
                </a:solidFill>
                <a:uFillTx/>
              </a:rPr>
              <a:t>: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uFillTx/>
              </a:rPr>
              <a:t> </a:t>
            </a:r>
          </a:p>
          <a:p>
            <a:r>
              <a:rPr sz="1600" dirty="0">
                <a:solidFill>
                  <a:schemeClr val="bg2">
                    <a:lumMod val="25000"/>
                  </a:schemeClr>
                </a:solidFill>
                <a:uFillTx/>
              </a:rPr>
              <a:t>4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uFillTx/>
              </a:rPr>
              <a:t> </a:t>
            </a:r>
            <a:r>
              <a:rPr sz="1600" dirty="0" err="1">
                <a:solidFill>
                  <a:schemeClr val="bg2">
                    <a:lumMod val="25000"/>
                  </a:schemeClr>
                </a:solidFill>
                <a:uFillTx/>
              </a:rPr>
              <a:t>февраля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uFillTx/>
              </a:rPr>
              <a:t> 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uFillTx/>
              </a:rPr>
              <a:t>2026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uFillTx/>
              </a:rPr>
              <a:t> </a:t>
            </a:r>
            <a:r>
              <a:rPr sz="1600" dirty="0" err="1">
                <a:solidFill>
                  <a:schemeClr val="bg2">
                    <a:lumMod val="25000"/>
                  </a:schemeClr>
                </a:solidFill>
                <a:uFillTx/>
              </a:rPr>
              <a:t>года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uFillTx/>
              </a:rPr>
              <a:t> 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uFillTx/>
                <a:sym typeface="+mn-ea"/>
              </a:rPr>
              <a:t>(</a:t>
            </a:r>
            <a:r>
              <a:rPr sz="1600" dirty="0" err="1">
                <a:solidFill>
                  <a:schemeClr val="bg2">
                    <a:lumMod val="25000"/>
                  </a:schemeClr>
                </a:solidFill>
                <a:uFillTx/>
                <a:sym typeface="+mn-ea"/>
              </a:rPr>
              <a:t>среда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uFillTx/>
                <a:sym typeface="+mn-ea"/>
              </a:rPr>
              <a:t>)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uFillTx/>
              </a:rPr>
              <a:t>, </a:t>
            </a:r>
          </a:p>
          <a:p>
            <a:r>
              <a:rPr sz="1600" dirty="0">
                <a:solidFill>
                  <a:schemeClr val="bg2">
                    <a:lumMod val="25000"/>
                  </a:schemeClr>
                </a:solidFill>
                <a:uFillTx/>
              </a:rPr>
              <a:t>8 </a:t>
            </a:r>
            <a:r>
              <a:rPr sz="1600" dirty="0" err="1">
                <a:solidFill>
                  <a:schemeClr val="bg2">
                    <a:lumMod val="25000"/>
                  </a:schemeClr>
                </a:solidFill>
                <a:uFillTx/>
              </a:rPr>
              <a:t>апреля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uFillTx/>
              </a:rPr>
              <a:t> 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uFillTx/>
              </a:rPr>
              <a:t>2026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uFillTx/>
              </a:rPr>
              <a:t> </a:t>
            </a:r>
            <a:r>
              <a:rPr sz="1600" dirty="0" err="1">
                <a:solidFill>
                  <a:schemeClr val="bg2">
                    <a:lumMod val="25000"/>
                  </a:schemeClr>
                </a:solidFill>
                <a:uFillTx/>
              </a:rPr>
              <a:t>года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uFillTx/>
              </a:rPr>
              <a:t> 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uFillTx/>
              </a:rPr>
              <a:t>(</a:t>
            </a:r>
            <a:r>
              <a:rPr sz="1600" dirty="0" err="1">
                <a:solidFill>
                  <a:schemeClr val="bg2">
                    <a:lumMod val="25000"/>
                  </a:schemeClr>
                </a:solidFill>
                <a:uFillTx/>
              </a:rPr>
              <a:t>среда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uFillTx/>
              </a:rPr>
              <a:t>)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727365" y="2958212"/>
            <a:ext cx="5908962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1600" b="1" dirty="0" err="1">
                <a:solidFill>
                  <a:schemeClr val="bg2">
                    <a:lumMod val="25000"/>
                  </a:schemeClr>
                </a:solidFill>
              </a:rPr>
              <a:t>Время</a:t>
            </a:r>
            <a:r>
              <a:rPr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1600" b="1" dirty="0" err="1">
                <a:solidFill>
                  <a:schemeClr val="bg2">
                    <a:lumMod val="25000"/>
                  </a:schemeClr>
                </a:solidFill>
              </a:rPr>
              <a:t>написания</a:t>
            </a:r>
            <a:r>
              <a:rPr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1600" b="1" dirty="0" err="1">
                <a:solidFill>
                  <a:schemeClr val="bg2">
                    <a:lumMod val="25000"/>
                  </a:schemeClr>
                </a:solidFill>
              </a:rPr>
              <a:t>итогового</a:t>
            </a:r>
            <a:r>
              <a:rPr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1600" b="1" dirty="0" err="1">
                <a:solidFill>
                  <a:schemeClr val="bg2">
                    <a:lumMod val="25000"/>
                  </a:schemeClr>
                </a:solidFill>
              </a:rPr>
              <a:t>сочинения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(изложения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):</a:t>
            </a:r>
            <a:r>
              <a:rPr sz="16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sz="16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sz="1600" dirty="0">
                <a:solidFill>
                  <a:schemeClr val="bg2">
                    <a:lumMod val="25000"/>
                  </a:schemeClr>
                </a:solidFill>
              </a:rPr>
              <a:t>3 ч. 55 </a:t>
            </a:r>
            <a:r>
              <a:rPr sz="1600" dirty="0" err="1">
                <a:solidFill>
                  <a:schemeClr val="bg2">
                    <a:lumMod val="25000"/>
                  </a:schemeClr>
                </a:solidFill>
              </a:rPr>
              <a:t>мин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</a:rPr>
              <a:t>. (235 </a:t>
            </a:r>
            <a:r>
              <a:rPr sz="1600" dirty="0" err="1">
                <a:solidFill>
                  <a:schemeClr val="bg2">
                    <a:lumMod val="25000"/>
                  </a:schemeClr>
                </a:solidFill>
              </a:rPr>
              <a:t>мин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</a:rPr>
              <a:t>.)</a:t>
            </a:r>
          </a:p>
          <a:p>
            <a:endParaRPr sz="16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Для участников с ОВЗ, инвалидов, детей-инвалидов (при наличии подтверждающих документов):</a:t>
            </a:r>
          </a:p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+ 1,5 часа к основному времени</a:t>
            </a:r>
            <a:endParaRPr lang="ru-RU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0287" y="247996"/>
            <a:ext cx="6698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итогового сочинения (изло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ения)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68607" y="32957"/>
            <a:ext cx="245745" cy="255270"/>
          </a:xfrm>
          <a:prstGeom prst="rect">
            <a:avLst/>
          </a:prstGeom>
        </p:spPr>
        <p:txBody>
          <a:bodyPr vert="horz" wrap="square" lIns="0" tIns="1285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75" b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11</a:t>
            </a:r>
            <a:endParaRPr sz="1575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2464" y="103505"/>
            <a:ext cx="7436969" cy="890905"/>
          </a:xfrm>
          <a:prstGeom prst="rect">
            <a:avLst/>
          </a:prstGeom>
        </p:spPr>
        <p:txBody>
          <a:bodyPr vert="horz" wrap="square" lIns="0" tIns="152552" rIns="0" bIns="0" rtlCol="0">
            <a:spAutoFit/>
          </a:bodyPr>
          <a:lstStyle/>
          <a:p>
            <a:pPr marL="195580" algn="l">
              <a:lnSpc>
                <a:spcPct val="100000"/>
              </a:lnSpc>
              <a:spcBef>
                <a:spcPts val="95"/>
              </a:spcBef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Объективность проведения.</a:t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2400" dirty="0" err="1">
                <a:solidFill>
                  <a:srgbClr val="C00000"/>
                </a:solidFill>
              </a:rPr>
              <a:t>Организация</a:t>
            </a:r>
            <a:r>
              <a:rPr sz="2400" spc="-195" dirty="0">
                <a:solidFill>
                  <a:srgbClr val="C00000"/>
                </a:solidFill>
              </a:rPr>
              <a:t> </a:t>
            </a:r>
            <a:r>
              <a:rPr sz="2400" spc="-10" dirty="0" err="1" smtClean="0">
                <a:solidFill>
                  <a:srgbClr val="C00000"/>
                </a:solidFill>
              </a:rPr>
              <a:t>видеонаблюдения</a:t>
            </a:r>
            <a:r>
              <a:rPr lang="ru-RU" sz="2400" spc="-10" dirty="0" smtClean="0">
                <a:solidFill>
                  <a:srgbClr val="C00000"/>
                </a:solidFill>
              </a:rPr>
              <a:t> </a:t>
            </a:r>
            <a:endParaRPr sz="2400" spc="-10" dirty="0">
              <a:solidFill>
                <a:srgbClr val="C000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9121" y="1434808"/>
            <a:ext cx="3020239" cy="108683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Записи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7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камер</a:t>
            </a:r>
            <a:r>
              <a:rPr sz="1400" spc="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видеонаблюдения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остаются</a:t>
            </a:r>
            <a:r>
              <a:rPr sz="1400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хранение</a:t>
            </a:r>
            <a:r>
              <a:rPr sz="1400" spc="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</a:t>
            </a:r>
            <a:r>
              <a:rPr sz="1400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  <a:r>
              <a:rPr lang="ru-RU"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01.11.2026 г</a:t>
            </a:r>
            <a:r>
              <a:rPr lang="ru-RU" sz="1400" b="1" spc="-1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 предоставляются по запросу ….</a:t>
            </a:r>
            <a:endParaRPr lang="ru-RU" sz="1400" b="1" spc="-1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19320" y="2614295"/>
            <a:ext cx="4018915" cy="562610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Clr>
                <a:srgbClr val="C00000"/>
              </a:buClr>
              <a:buChar char="•"/>
              <a:tabLst>
                <a:tab pos="241300" algn="l"/>
              </a:tabLst>
            </a:pP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все</a:t>
            </a:r>
            <a:r>
              <a:rPr sz="1200" spc="2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участники,</a:t>
            </a:r>
            <a:endParaRPr sz="1200">
              <a:solidFill>
                <a:schemeClr val="bg2">
                  <a:lumMod val="25000"/>
                </a:schemeClr>
              </a:solidFill>
              <a:latin typeface="Tahoma" panose="020B0604030504040204"/>
              <a:cs typeface="Tahoma" panose="020B0604030504040204"/>
            </a:endParaRPr>
          </a:p>
          <a:p>
            <a:pPr marL="241300" indent="-228600">
              <a:lnSpc>
                <a:spcPct val="100000"/>
              </a:lnSpc>
              <a:buClr>
                <a:srgbClr val="C00000"/>
              </a:buClr>
              <a:buChar char="•"/>
              <a:tabLst>
                <a:tab pos="241300" algn="l"/>
              </a:tabLst>
            </a:pP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члены комиссии</a:t>
            </a:r>
            <a:r>
              <a:rPr sz="1200" spc="1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в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аудитории,</a:t>
            </a:r>
            <a:endParaRPr sz="1200">
              <a:solidFill>
                <a:schemeClr val="bg2">
                  <a:lumMod val="25000"/>
                </a:schemeClr>
              </a:solidFill>
              <a:latin typeface="Tahoma" panose="020B0604030504040204"/>
              <a:cs typeface="Tahoma" panose="020B0604030504040204"/>
            </a:endParaRPr>
          </a:p>
          <a:p>
            <a:pPr marL="241300" indent="-228600">
              <a:lnSpc>
                <a:spcPct val="100000"/>
              </a:lnSpc>
              <a:buClr>
                <a:srgbClr val="C00000"/>
              </a:buClr>
              <a:buChar char="•"/>
              <a:tabLst>
                <a:tab pos="241300" algn="l"/>
              </a:tabLst>
            </a:pP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стол</a:t>
            </a:r>
            <a:r>
              <a:rPr sz="1200" spc="-6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для</a:t>
            </a:r>
            <a:r>
              <a:rPr sz="1200" spc="-5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раскладки</a:t>
            </a:r>
            <a:r>
              <a:rPr sz="1200" spc="-5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и</a:t>
            </a:r>
            <a:r>
              <a:rPr sz="1200" spc="-4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spc="-2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упаковки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бланков</a:t>
            </a:r>
            <a:r>
              <a:rPr sz="1200" spc="-3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участников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528503" y="1872964"/>
            <a:ext cx="3898583" cy="717022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L="42545" marR="5080"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оповестить</a:t>
            </a:r>
            <a:r>
              <a:rPr sz="1200" spc="-5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участников</a:t>
            </a:r>
            <a:r>
              <a:rPr sz="1200" spc="1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о</a:t>
            </a:r>
            <a:r>
              <a:rPr sz="1200" spc="-6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ведении</a:t>
            </a:r>
            <a:r>
              <a:rPr sz="1200" spc="-3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видеонаблюдения</a:t>
            </a:r>
            <a:r>
              <a:rPr sz="1200" spc="-1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spc="-5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в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учебных</a:t>
            </a:r>
            <a:r>
              <a:rPr sz="1200" spc="-2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кабинетах</a:t>
            </a:r>
            <a:endParaRPr sz="1200" dirty="0">
              <a:solidFill>
                <a:schemeClr val="bg2">
                  <a:lumMod val="25000"/>
                </a:schemeClr>
              </a:solidFill>
              <a:latin typeface="Tahoma" panose="020B0604030504040204"/>
              <a:cs typeface="Tahoma" panose="020B0604030504040204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в</a:t>
            </a:r>
            <a:r>
              <a:rPr sz="1200" spc="-2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обзоре</a:t>
            </a:r>
            <a:r>
              <a:rPr sz="1200" spc="-15" dirty="0" smtClean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видеокамеры</a:t>
            </a:r>
            <a:r>
              <a:rPr sz="1200" spc="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должны</a:t>
            </a:r>
            <a:r>
              <a:rPr sz="1200" spc="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быть 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видны: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528503" y="3339942"/>
            <a:ext cx="3970020" cy="747395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L="12700" indent="0" fontAlgn="auto">
              <a:lnSpc>
                <a:spcPct val="100000"/>
              </a:lnSpc>
              <a:spcBef>
                <a:spcPts val="0"/>
              </a:spcBef>
            </a:pP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разместить</a:t>
            </a:r>
            <a:r>
              <a:rPr sz="1200" spc="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в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spc="1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ОО</a:t>
            </a:r>
            <a:r>
              <a:rPr sz="1200" spc="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плакаты</a:t>
            </a:r>
            <a:r>
              <a:rPr sz="1200" spc="-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о</a:t>
            </a:r>
            <a:r>
              <a:rPr sz="1200" spc="-2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ведении</a:t>
            </a:r>
            <a:r>
              <a:rPr sz="1200" spc="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видеонаблюдения</a:t>
            </a:r>
            <a:endParaRPr sz="1200" dirty="0">
              <a:solidFill>
                <a:schemeClr val="bg2">
                  <a:lumMod val="25000"/>
                </a:schemeClr>
              </a:solidFill>
              <a:latin typeface="Tahoma" panose="020B0604030504040204"/>
              <a:cs typeface="Tahoma" panose="020B0604030504040204"/>
            </a:endParaRPr>
          </a:p>
          <a:p>
            <a:pPr marL="26670" marR="692150" indent="0" fontAlgn="auto">
              <a:lnSpc>
                <a:spcPct val="100000"/>
              </a:lnSpc>
              <a:spcBef>
                <a:spcPts val="0"/>
              </a:spcBef>
            </a:pP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организовать проверку</a:t>
            </a:r>
            <a:r>
              <a:rPr sz="1200" spc="-4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работоспособности</a:t>
            </a:r>
            <a:r>
              <a:rPr sz="1200" spc="-2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lang="ru-RU" sz="1200" spc="-2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в</a:t>
            </a:r>
            <a:r>
              <a:rPr sz="1200" spc="-2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сех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средств</a:t>
            </a:r>
            <a:r>
              <a:rPr sz="1200" spc="-1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видеонаблюдения</a:t>
            </a:r>
            <a:r>
              <a:rPr sz="1200" spc="4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в</a:t>
            </a:r>
            <a:r>
              <a:rPr sz="1200" spc="-1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учебных</a:t>
            </a:r>
            <a:r>
              <a:rPr sz="1200" spc="3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кабинетах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2859" y="2355158"/>
            <a:ext cx="2187702" cy="2187702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4080320" y="1378649"/>
            <a:ext cx="4657725" cy="2971800"/>
            <a:chOff x="5343906" y="1279398"/>
            <a:chExt cx="6210300" cy="3962400"/>
          </a:xfrm>
        </p:grpSpPr>
        <p:sp>
          <p:nvSpPr>
            <p:cNvPr id="10" name="object 10"/>
            <p:cNvSpPr/>
            <p:nvPr/>
          </p:nvSpPr>
          <p:spPr>
            <a:xfrm>
              <a:off x="5343906" y="1279398"/>
              <a:ext cx="6210300" cy="3962400"/>
            </a:xfrm>
            <a:custGeom>
              <a:avLst/>
              <a:gdLst/>
              <a:ahLst/>
              <a:cxnLst/>
              <a:rect l="l" t="t" r="r" b="b"/>
              <a:pathLst>
                <a:path w="6210300" h="3962400">
                  <a:moveTo>
                    <a:pt x="0" y="340360"/>
                  </a:moveTo>
                  <a:lnTo>
                    <a:pt x="3107" y="294178"/>
                  </a:lnTo>
                  <a:lnTo>
                    <a:pt x="12159" y="249884"/>
                  </a:lnTo>
                  <a:lnTo>
                    <a:pt x="26749" y="207883"/>
                  </a:lnTo>
                  <a:lnTo>
                    <a:pt x="46472" y="168580"/>
                  </a:lnTo>
                  <a:lnTo>
                    <a:pt x="70923" y="132382"/>
                  </a:lnTo>
                  <a:lnTo>
                    <a:pt x="99695" y="99694"/>
                  </a:lnTo>
                  <a:lnTo>
                    <a:pt x="132382" y="70923"/>
                  </a:lnTo>
                  <a:lnTo>
                    <a:pt x="168580" y="46472"/>
                  </a:lnTo>
                  <a:lnTo>
                    <a:pt x="207883" y="26749"/>
                  </a:lnTo>
                  <a:lnTo>
                    <a:pt x="249884" y="12159"/>
                  </a:lnTo>
                  <a:lnTo>
                    <a:pt x="294178" y="3107"/>
                  </a:lnTo>
                  <a:lnTo>
                    <a:pt x="340360" y="0"/>
                  </a:lnTo>
                  <a:lnTo>
                    <a:pt x="5869940" y="0"/>
                  </a:lnTo>
                  <a:lnTo>
                    <a:pt x="5916121" y="3107"/>
                  </a:lnTo>
                  <a:lnTo>
                    <a:pt x="5960415" y="12159"/>
                  </a:lnTo>
                  <a:lnTo>
                    <a:pt x="6002416" y="26749"/>
                  </a:lnTo>
                  <a:lnTo>
                    <a:pt x="6041719" y="46472"/>
                  </a:lnTo>
                  <a:lnTo>
                    <a:pt x="6077917" y="70923"/>
                  </a:lnTo>
                  <a:lnTo>
                    <a:pt x="6110604" y="99695"/>
                  </a:lnTo>
                  <a:lnTo>
                    <a:pt x="6139376" y="132382"/>
                  </a:lnTo>
                  <a:lnTo>
                    <a:pt x="6163827" y="168580"/>
                  </a:lnTo>
                  <a:lnTo>
                    <a:pt x="6183550" y="207883"/>
                  </a:lnTo>
                  <a:lnTo>
                    <a:pt x="6198140" y="249884"/>
                  </a:lnTo>
                  <a:lnTo>
                    <a:pt x="6207192" y="294178"/>
                  </a:lnTo>
                  <a:lnTo>
                    <a:pt x="6210300" y="340360"/>
                  </a:lnTo>
                  <a:lnTo>
                    <a:pt x="6210300" y="3622040"/>
                  </a:lnTo>
                  <a:lnTo>
                    <a:pt x="6207192" y="3668221"/>
                  </a:lnTo>
                  <a:lnTo>
                    <a:pt x="6198140" y="3712515"/>
                  </a:lnTo>
                  <a:lnTo>
                    <a:pt x="6183550" y="3754516"/>
                  </a:lnTo>
                  <a:lnTo>
                    <a:pt x="6163827" y="3793819"/>
                  </a:lnTo>
                  <a:lnTo>
                    <a:pt x="6139376" y="3830017"/>
                  </a:lnTo>
                  <a:lnTo>
                    <a:pt x="6110605" y="3862704"/>
                  </a:lnTo>
                  <a:lnTo>
                    <a:pt x="6077917" y="3891476"/>
                  </a:lnTo>
                  <a:lnTo>
                    <a:pt x="6041719" y="3915927"/>
                  </a:lnTo>
                  <a:lnTo>
                    <a:pt x="6002416" y="3935650"/>
                  </a:lnTo>
                  <a:lnTo>
                    <a:pt x="5960415" y="3950240"/>
                  </a:lnTo>
                  <a:lnTo>
                    <a:pt x="5916121" y="3959292"/>
                  </a:lnTo>
                  <a:lnTo>
                    <a:pt x="5869940" y="3962400"/>
                  </a:lnTo>
                  <a:lnTo>
                    <a:pt x="340360" y="3962400"/>
                  </a:lnTo>
                  <a:lnTo>
                    <a:pt x="294178" y="3959292"/>
                  </a:lnTo>
                  <a:lnTo>
                    <a:pt x="249884" y="3950240"/>
                  </a:lnTo>
                  <a:lnTo>
                    <a:pt x="207883" y="3935650"/>
                  </a:lnTo>
                  <a:lnTo>
                    <a:pt x="168580" y="3915927"/>
                  </a:lnTo>
                  <a:lnTo>
                    <a:pt x="132382" y="3891476"/>
                  </a:lnTo>
                  <a:lnTo>
                    <a:pt x="99694" y="3862704"/>
                  </a:lnTo>
                  <a:lnTo>
                    <a:pt x="70923" y="3830017"/>
                  </a:lnTo>
                  <a:lnTo>
                    <a:pt x="46472" y="3793819"/>
                  </a:lnTo>
                  <a:lnTo>
                    <a:pt x="26749" y="3754516"/>
                  </a:lnTo>
                  <a:lnTo>
                    <a:pt x="12159" y="3712515"/>
                  </a:lnTo>
                  <a:lnTo>
                    <a:pt x="3107" y="3668221"/>
                  </a:lnTo>
                  <a:lnTo>
                    <a:pt x="0" y="3622040"/>
                  </a:lnTo>
                  <a:lnTo>
                    <a:pt x="0" y="340360"/>
                  </a:lnTo>
                  <a:close/>
                </a:path>
              </a:pathLst>
            </a:custGeom>
            <a:ln w="25908">
              <a:solidFill>
                <a:schemeClr val="bg2">
                  <a:lumMod val="2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15"/>
            </a:p>
          </p:txBody>
        </p:sp>
        <p:sp>
          <p:nvSpPr>
            <p:cNvPr id="11" name="object 11"/>
            <p:cNvSpPr/>
            <p:nvPr/>
          </p:nvSpPr>
          <p:spPr>
            <a:xfrm>
              <a:off x="5571659" y="1974511"/>
              <a:ext cx="233680" cy="2881207"/>
            </a:xfrm>
            <a:custGeom>
              <a:avLst/>
              <a:gdLst/>
              <a:ahLst/>
              <a:cxnLst/>
              <a:rect l="l" t="t" r="r" b="b"/>
              <a:pathLst>
                <a:path w="233679" h="2607945">
                  <a:moveTo>
                    <a:pt x="202692" y="1975104"/>
                  </a:moveTo>
                  <a:lnTo>
                    <a:pt x="101346" y="1837944"/>
                  </a:lnTo>
                  <a:lnTo>
                    <a:pt x="0" y="1837944"/>
                  </a:lnTo>
                  <a:lnTo>
                    <a:pt x="101346" y="1975104"/>
                  </a:lnTo>
                  <a:lnTo>
                    <a:pt x="0" y="2112264"/>
                  </a:lnTo>
                  <a:lnTo>
                    <a:pt x="101346" y="2112264"/>
                  </a:lnTo>
                  <a:lnTo>
                    <a:pt x="202692" y="1975104"/>
                  </a:lnTo>
                  <a:close/>
                </a:path>
                <a:path w="233679" h="2607945">
                  <a:moveTo>
                    <a:pt x="211836" y="137160"/>
                  </a:moveTo>
                  <a:lnTo>
                    <a:pt x="109728" y="0"/>
                  </a:lnTo>
                  <a:lnTo>
                    <a:pt x="7620" y="0"/>
                  </a:lnTo>
                  <a:lnTo>
                    <a:pt x="109728" y="137160"/>
                  </a:lnTo>
                  <a:lnTo>
                    <a:pt x="7620" y="274320"/>
                  </a:lnTo>
                  <a:lnTo>
                    <a:pt x="109728" y="274320"/>
                  </a:lnTo>
                  <a:lnTo>
                    <a:pt x="211836" y="137160"/>
                  </a:lnTo>
                  <a:close/>
                </a:path>
                <a:path w="233679" h="2607945">
                  <a:moveTo>
                    <a:pt x="233172" y="2469642"/>
                  </a:moveTo>
                  <a:lnTo>
                    <a:pt x="131064" y="2331720"/>
                  </a:lnTo>
                  <a:lnTo>
                    <a:pt x="28956" y="2331720"/>
                  </a:lnTo>
                  <a:lnTo>
                    <a:pt x="131064" y="2469642"/>
                  </a:lnTo>
                  <a:lnTo>
                    <a:pt x="28956" y="2607564"/>
                  </a:lnTo>
                  <a:lnTo>
                    <a:pt x="131064" y="2607564"/>
                  </a:lnTo>
                  <a:lnTo>
                    <a:pt x="233172" y="2469642"/>
                  </a:lnTo>
                  <a:close/>
                </a:path>
                <a:path w="233679" h="2607945">
                  <a:moveTo>
                    <a:pt x="233172" y="769620"/>
                  </a:moveTo>
                  <a:lnTo>
                    <a:pt x="131064" y="632460"/>
                  </a:lnTo>
                  <a:lnTo>
                    <a:pt x="28956" y="632460"/>
                  </a:lnTo>
                  <a:lnTo>
                    <a:pt x="131064" y="769620"/>
                  </a:lnTo>
                  <a:lnTo>
                    <a:pt x="28956" y="906780"/>
                  </a:lnTo>
                  <a:lnTo>
                    <a:pt x="131064" y="906780"/>
                  </a:lnTo>
                  <a:lnTo>
                    <a:pt x="233172" y="76962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15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326128" y="1434973"/>
            <a:ext cx="1824514" cy="24384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139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УЧАСТНИКИ</a:t>
            </a:r>
            <a:endParaRPr sz="139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082" y="0"/>
            <a:ext cx="804918" cy="113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72464" y="4423716"/>
            <a:ext cx="5885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Приказ Министерства образования и науки Республики Татарстан </a:t>
            </a:r>
          </a:p>
          <a:p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от 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</a:rPr>
              <a:t>13.11.2025 № под-1812/25 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«О проведении итогового сочинения (изложения) 3 декабря 2025 года» </a:t>
            </a:r>
            <a:r>
              <a:rPr lang="ru-RU" sz="1200" dirty="0">
                <a:solidFill>
                  <a:srgbClr val="C00000"/>
                </a:solidFill>
              </a:rPr>
              <a:t>(в редакции от 25.11.2025 № под-1917)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  <a:hlinkClick r:id="rId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68607" y="32957"/>
            <a:ext cx="245745" cy="255270"/>
          </a:xfrm>
          <a:prstGeom prst="rect">
            <a:avLst/>
          </a:prstGeom>
        </p:spPr>
        <p:txBody>
          <a:bodyPr vert="horz" wrap="square" lIns="0" tIns="1285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75" b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12</a:t>
            </a:r>
            <a:endParaRPr sz="1575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2823" y="171005"/>
            <a:ext cx="7128510" cy="377825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</a:t>
            </a:r>
            <a:r>
              <a:rPr sz="2400" b="1" spc="-1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итогового</a:t>
            </a:r>
            <a:r>
              <a:rPr sz="2400" b="1" spc="-1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сочинения</a:t>
            </a:r>
            <a:r>
              <a:rPr sz="2400" b="1" spc="-16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(изложения)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946517" y="848979"/>
            <a:ext cx="2783681" cy="440055"/>
          </a:xfrm>
          <a:prstGeom prst="rect">
            <a:avLst/>
          </a:prstGeom>
        </p:spPr>
        <p:txBody>
          <a:bodyPr vert="horz" wrap="square" lIns="0" tIns="1285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75" b="1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3</a:t>
            </a:r>
            <a:r>
              <a:rPr sz="2775" b="1" spc="1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775" b="1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часа</a:t>
            </a:r>
            <a:r>
              <a:rPr sz="2775" b="1" spc="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775" b="1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55 </a:t>
            </a:r>
            <a:r>
              <a:rPr sz="2775" b="1" spc="-1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минут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775635" y="1108233"/>
            <a:ext cx="2131347" cy="689098"/>
          </a:xfrm>
          <a:prstGeom prst="rect">
            <a:avLst/>
          </a:prstGeom>
        </p:spPr>
        <p:txBody>
          <a:bodyPr vert="horz" wrap="square" lIns="0" tIns="8572" rIns="0" bIns="0" rtlCol="0">
            <a:spAutoFit/>
          </a:bodyPr>
          <a:lstStyle/>
          <a:p>
            <a:pPr marL="114300" marR="281305" algn="ctr">
              <a:lnSpc>
                <a:spcPct val="101000"/>
              </a:lnSpc>
              <a:spcBef>
                <a:spcPts val="90"/>
              </a:spcBef>
            </a:pPr>
            <a:r>
              <a:rPr sz="1100" b="1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Начало</a:t>
            </a:r>
            <a:r>
              <a:rPr sz="1100" b="1" spc="-35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100" b="1" spc="-20" dirty="0" err="1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входа</a:t>
            </a:r>
            <a:r>
              <a:rPr sz="1100" b="1" spc="-2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100" b="1" spc="-20" dirty="0" smtClean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у</a:t>
            </a:r>
            <a:r>
              <a:rPr sz="1100" b="1" spc="-10" dirty="0" err="1" smtClean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частников</a:t>
            </a:r>
            <a:endParaRPr sz="1100" dirty="0">
              <a:solidFill>
                <a:schemeClr val="bg2">
                  <a:lumMod val="2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14300" algn="ctr">
              <a:lnSpc>
                <a:spcPct val="100000"/>
              </a:lnSpc>
              <a:spcBef>
                <a:spcPts val="10"/>
              </a:spcBef>
            </a:pPr>
            <a:r>
              <a:rPr sz="1100" b="1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100" b="1" spc="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10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образовательные</a:t>
            </a:r>
            <a:endParaRPr sz="1100" dirty="0">
              <a:solidFill>
                <a:schemeClr val="bg2">
                  <a:lumMod val="2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14300" algn="ctr">
              <a:lnSpc>
                <a:spcPct val="100000"/>
              </a:lnSpc>
              <a:spcBef>
                <a:spcPts val="25"/>
              </a:spcBef>
            </a:pPr>
            <a:r>
              <a:rPr sz="110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организации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775635" y="1950282"/>
            <a:ext cx="2265522" cy="883319"/>
          </a:xfrm>
          <a:prstGeom prst="rect">
            <a:avLst/>
          </a:prstGeom>
        </p:spPr>
        <p:txBody>
          <a:bodyPr vert="horz" wrap="square" lIns="0" tIns="8572" rIns="0" bIns="0" rtlCol="0">
            <a:spAutoFit/>
          </a:bodyPr>
          <a:lstStyle/>
          <a:p>
            <a:pPr marL="36195" marR="5080" indent="-12700" algn="ctr">
              <a:lnSpc>
                <a:spcPct val="101000"/>
              </a:lnSpc>
              <a:spcBef>
                <a:spcPts val="90"/>
              </a:spcBef>
            </a:pPr>
            <a:r>
              <a:rPr sz="1090" b="1" dirty="0" err="1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Размещение</a:t>
            </a:r>
            <a:r>
              <a:rPr sz="1090" b="1" spc="-55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90" b="1" spc="-10" dirty="0" err="1" smtClean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комплект</a:t>
            </a:r>
            <a:r>
              <a:rPr lang="ru-RU" sz="1090" b="1" spc="-10" dirty="0" smtClean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а</a:t>
            </a:r>
            <a:r>
              <a:rPr sz="1090" b="1" spc="-10" dirty="0" smtClean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90" b="1" dirty="0" err="1" smtClean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тем</a:t>
            </a:r>
            <a:r>
              <a:rPr lang="ru-RU" sz="109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 сочинений </a:t>
            </a:r>
            <a:r>
              <a:rPr sz="1090" b="1" dirty="0" err="1" smtClean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090" b="1" spc="-10" dirty="0" smtClean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90" b="1" spc="-10" dirty="0" err="1" smtClean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сайт</a:t>
            </a:r>
            <a:r>
              <a:rPr lang="ru-RU" sz="1090" b="1" spc="-10" dirty="0" smtClean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е</a:t>
            </a:r>
            <a:r>
              <a:rPr sz="1090" b="1" spc="-10" dirty="0" smtClean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: </a:t>
            </a:r>
            <a:endParaRPr lang="ru-RU" sz="1090" b="1" spc="-10" dirty="0" smtClean="0">
              <a:solidFill>
                <a:schemeClr val="bg2">
                  <a:lumMod val="2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6195" marR="5080" indent="-12700" algn="ctr">
              <a:lnSpc>
                <a:spcPct val="101000"/>
              </a:lnSpc>
              <a:spcBef>
                <a:spcPts val="90"/>
              </a:spcBef>
            </a:pPr>
            <a:r>
              <a:rPr lang="en-AU" sz="1000" b="1" dirty="0">
                <a:solidFill>
                  <a:schemeClr val="bg2">
                    <a:lumMod val="25000"/>
                  </a:schemeClr>
                </a:solidFill>
                <a:cs typeface="Arial" panose="020B0604020202020204"/>
                <a:hlinkClick r:id="rId2"/>
              </a:rPr>
              <a:t>https://</a:t>
            </a:r>
            <a:r>
              <a:rPr lang="en-AU" sz="1000" b="1" dirty="0" smtClean="0">
                <a:solidFill>
                  <a:schemeClr val="bg2">
                    <a:lumMod val="25000"/>
                  </a:schemeClr>
                </a:solidFill>
                <a:cs typeface="Arial" panose="020B0604020202020204"/>
                <a:hlinkClick r:id="rId2"/>
              </a:rPr>
              <a:t>topic.rustest.ru</a:t>
            </a:r>
            <a:r>
              <a:rPr lang="ru-RU" sz="1000" b="1" dirty="0" smtClean="0">
                <a:solidFill>
                  <a:schemeClr val="bg2">
                    <a:lumMod val="25000"/>
                  </a:schemeClr>
                </a:solidFill>
                <a:cs typeface="Arial" panose="020B0604020202020204"/>
              </a:rPr>
              <a:t> </a:t>
            </a:r>
          </a:p>
          <a:p>
            <a:pPr marL="36195" marR="5080" indent="-12700" algn="ctr">
              <a:lnSpc>
                <a:spcPct val="101000"/>
              </a:lnSpc>
              <a:spcBef>
                <a:spcPts val="90"/>
              </a:spcBef>
            </a:pPr>
            <a:endParaRPr lang="ru-RU" sz="200" b="1" spc="-10" dirty="0" smtClean="0">
              <a:solidFill>
                <a:schemeClr val="bg2">
                  <a:lumMod val="2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6195" marR="5080" indent="-12700" algn="ctr">
              <a:lnSpc>
                <a:spcPct val="101000"/>
              </a:lnSpc>
              <a:spcBef>
                <a:spcPts val="90"/>
              </a:spcBef>
            </a:pPr>
            <a:r>
              <a:rPr lang="en-AU" sz="1000" b="1" dirty="0" smtClean="0">
                <a:solidFill>
                  <a:schemeClr val="bg2">
                    <a:lumMod val="25000"/>
                  </a:schemeClr>
                </a:solidFill>
                <a:cs typeface="Arial" panose="020B0604020202020204"/>
                <a:hlinkClick r:id="rId3"/>
              </a:rPr>
              <a:t>https</a:t>
            </a:r>
            <a:r>
              <a:rPr lang="en-AU" sz="1000" b="1" dirty="0">
                <a:solidFill>
                  <a:schemeClr val="bg2">
                    <a:lumMod val="25000"/>
                  </a:schemeClr>
                </a:solidFill>
                <a:cs typeface="Arial" panose="020B0604020202020204"/>
                <a:hlinkClick r:id="rId3"/>
              </a:rPr>
              <a:t>://</a:t>
            </a:r>
            <a:r>
              <a:rPr lang="en-AU" sz="1000" b="1" dirty="0" smtClean="0">
                <a:solidFill>
                  <a:schemeClr val="bg2">
                    <a:lumMod val="25000"/>
                  </a:schemeClr>
                </a:solidFill>
                <a:cs typeface="Arial" panose="020B0604020202020204"/>
                <a:hlinkClick r:id="rId3"/>
              </a:rPr>
              <a:t>topic.rustest.ru/ViewThemes/ViewSingle?regionCode=16</a:t>
            </a:r>
            <a:r>
              <a:rPr lang="ru-RU" sz="1000" b="1" dirty="0" smtClean="0">
                <a:solidFill>
                  <a:schemeClr val="bg2">
                    <a:lumMod val="25000"/>
                  </a:schemeClr>
                </a:solidFill>
                <a:cs typeface="Arial" panose="020B0604020202020204"/>
              </a:rPr>
              <a:t> </a:t>
            </a:r>
            <a:endParaRPr lang="ru-RU" sz="1000" b="1" dirty="0">
              <a:solidFill>
                <a:schemeClr val="bg2">
                  <a:lumMod val="2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33044" y="3926586"/>
            <a:ext cx="948690" cy="885825"/>
            <a:chOff x="591312" y="5207508"/>
            <a:chExt cx="1264920" cy="118110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4266" y="5220462"/>
              <a:ext cx="1239011" cy="115519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04266" y="5220462"/>
              <a:ext cx="1239520" cy="1155700"/>
            </a:xfrm>
            <a:custGeom>
              <a:avLst/>
              <a:gdLst/>
              <a:ahLst/>
              <a:cxnLst/>
              <a:rect l="l" t="t" r="r" b="b"/>
              <a:pathLst>
                <a:path w="1239520" h="1155700">
                  <a:moveTo>
                    <a:pt x="0" y="192531"/>
                  </a:moveTo>
                  <a:lnTo>
                    <a:pt x="5085" y="148396"/>
                  </a:lnTo>
                  <a:lnTo>
                    <a:pt x="19570" y="107875"/>
                  </a:lnTo>
                  <a:lnTo>
                    <a:pt x="42299" y="72127"/>
                  </a:lnTo>
                  <a:lnTo>
                    <a:pt x="72116" y="42307"/>
                  </a:lnTo>
                  <a:lnTo>
                    <a:pt x="107864" y="19575"/>
                  </a:lnTo>
                  <a:lnTo>
                    <a:pt x="148388" y="5086"/>
                  </a:lnTo>
                  <a:lnTo>
                    <a:pt x="192532" y="0"/>
                  </a:lnTo>
                  <a:lnTo>
                    <a:pt x="1046479" y="0"/>
                  </a:lnTo>
                  <a:lnTo>
                    <a:pt x="1090615" y="5086"/>
                  </a:lnTo>
                  <a:lnTo>
                    <a:pt x="1131136" y="19575"/>
                  </a:lnTo>
                  <a:lnTo>
                    <a:pt x="1166884" y="42307"/>
                  </a:lnTo>
                  <a:lnTo>
                    <a:pt x="1196704" y="72127"/>
                  </a:lnTo>
                  <a:lnTo>
                    <a:pt x="1219436" y="107875"/>
                  </a:lnTo>
                  <a:lnTo>
                    <a:pt x="1233925" y="148396"/>
                  </a:lnTo>
                  <a:lnTo>
                    <a:pt x="1239011" y="192531"/>
                  </a:lnTo>
                  <a:lnTo>
                    <a:pt x="1239011" y="962660"/>
                  </a:lnTo>
                  <a:lnTo>
                    <a:pt x="1233925" y="1006803"/>
                  </a:lnTo>
                  <a:lnTo>
                    <a:pt x="1219436" y="1047327"/>
                  </a:lnTo>
                  <a:lnTo>
                    <a:pt x="1196704" y="1083075"/>
                  </a:lnTo>
                  <a:lnTo>
                    <a:pt x="1166884" y="1112892"/>
                  </a:lnTo>
                  <a:lnTo>
                    <a:pt x="1131136" y="1135621"/>
                  </a:lnTo>
                  <a:lnTo>
                    <a:pt x="1090615" y="1150106"/>
                  </a:lnTo>
                  <a:lnTo>
                    <a:pt x="1046479" y="1155192"/>
                  </a:lnTo>
                  <a:lnTo>
                    <a:pt x="192532" y="1155192"/>
                  </a:lnTo>
                  <a:lnTo>
                    <a:pt x="148388" y="1150106"/>
                  </a:lnTo>
                  <a:lnTo>
                    <a:pt x="107864" y="1135621"/>
                  </a:lnTo>
                  <a:lnTo>
                    <a:pt x="72116" y="1112892"/>
                  </a:lnTo>
                  <a:lnTo>
                    <a:pt x="42299" y="1083075"/>
                  </a:lnTo>
                  <a:lnTo>
                    <a:pt x="19570" y="1047327"/>
                  </a:lnTo>
                  <a:lnTo>
                    <a:pt x="5085" y="1006803"/>
                  </a:lnTo>
                  <a:lnTo>
                    <a:pt x="0" y="962660"/>
                  </a:lnTo>
                  <a:lnTo>
                    <a:pt x="0" y="19253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25908">
              <a:solidFill>
                <a:schemeClr val="bg2">
                  <a:lumMod val="2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15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96925" y="4220210"/>
            <a:ext cx="810260" cy="3784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10:00</a:t>
            </a:r>
          </a:p>
        </p:txBody>
      </p:sp>
      <p:sp>
        <p:nvSpPr>
          <p:cNvPr id="13" name="object 13"/>
          <p:cNvSpPr/>
          <p:nvPr/>
        </p:nvSpPr>
        <p:spPr>
          <a:xfrm>
            <a:off x="736600" y="1038860"/>
            <a:ext cx="929640" cy="866775"/>
          </a:xfrm>
          <a:custGeom>
            <a:avLst/>
            <a:gdLst/>
            <a:ahLst/>
            <a:cxnLst/>
            <a:rect l="l" t="t" r="r" b="b"/>
            <a:pathLst>
              <a:path w="1239520" h="1155700">
                <a:moveTo>
                  <a:pt x="0" y="192532"/>
                </a:moveTo>
                <a:lnTo>
                  <a:pt x="5085" y="148396"/>
                </a:lnTo>
                <a:lnTo>
                  <a:pt x="19570" y="107875"/>
                </a:lnTo>
                <a:lnTo>
                  <a:pt x="42299" y="72127"/>
                </a:lnTo>
                <a:lnTo>
                  <a:pt x="72116" y="42307"/>
                </a:lnTo>
                <a:lnTo>
                  <a:pt x="107864" y="19575"/>
                </a:lnTo>
                <a:lnTo>
                  <a:pt x="148388" y="5086"/>
                </a:lnTo>
                <a:lnTo>
                  <a:pt x="192532" y="0"/>
                </a:lnTo>
                <a:lnTo>
                  <a:pt x="1046479" y="0"/>
                </a:lnTo>
                <a:lnTo>
                  <a:pt x="1090615" y="5086"/>
                </a:lnTo>
                <a:lnTo>
                  <a:pt x="1131136" y="19575"/>
                </a:lnTo>
                <a:lnTo>
                  <a:pt x="1166884" y="42307"/>
                </a:lnTo>
                <a:lnTo>
                  <a:pt x="1196704" y="72127"/>
                </a:lnTo>
                <a:lnTo>
                  <a:pt x="1219436" y="107875"/>
                </a:lnTo>
                <a:lnTo>
                  <a:pt x="1233925" y="148396"/>
                </a:lnTo>
                <a:lnTo>
                  <a:pt x="1239011" y="192532"/>
                </a:lnTo>
                <a:lnTo>
                  <a:pt x="1239011" y="962660"/>
                </a:lnTo>
                <a:lnTo>
                  <a:pt x="1233925" y="1006795"/>
                </a:lnTo>
                <a:lnTo>
                  <a:pt x="1219436" y="1047316"/>
                </a:lnTo>
                <a:lnTo>
                  <a:pt x="1196704" y="1083064"/>
                </a:lnTo>
                <a:lnTo>
                  <a:pt x="1166884" y="1112884"/>
                </a:lnTo>
                <a:lnTo>
                  <a:pt x="1131136" y="1135616"/>
                </a:lnTo>
                <a:lnTo>
                  <a:pt x="1090615" y="1150105"/>
                </a:lnTo>
                <a:lnTo>
                  <a:pt x="1046479" y="1155192"/>
                </a:lnTo>
                <a:lnTo>
                  <a:pt x="192532" y="1155192"/>
                </a:lnTo>
                <a:lnTo>
                  <a:pt x="148388" y="1150105"/>
                </a:lnTo>
                <a:lnTo>
                  <a:pt x="107864" y="1135616"/>
                </a:lnTo>
                <a:lnTo>
                  <a:pt x="72116" y="1112884"/>
                </a:lnTo>
                <a:lnTo>
                  <a:pt x="42299" y="1083064"/>
                </a:lnTo>
                <a:lnTo>
                  <a:pt x="19570" y="1047316"/>
                </a:lnTo>
                <a:lnTo>
                  <a:pt x="5085" y="1006795"/>
                </a:lnTo>
                <a:lnTo>
                  <a:pt x="0" y="962660"/>
                </a:lnTo>
                <a:lnTo>
                  <a:pt x="0" y="192532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 w="25907">
            <a:solidFill>
              <a:schemeClr val="bg2">
                <a:lumMod val="25000"/>
              </a:schemeClr>
            </a:solidFill>
          </a:ln>
        </p:spPr>
        <p:txBody>
          <a:bodyPr wrap="square" lIns="0" tIns="0" rIns="0" bIns="0" rtlCol="0"/>
          <a:lstStyle/>
          <a:p>
            <a:endParaRPr sz="1015">
              <a:solidFill>
                <a:srgbClr val="C00000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5980" y="1260475"/>
            <a:ext cx="690245" cy="3784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9:00</a:t>
            </a:r>
          </a:p>
        </p:txBody>
      </p:sp>
      <p:sp>
        <p:nvSpPr>
          <p:cNvPr id="17" name="object 17"/>
          <p:cNvSpPr/>
          <p:nvPr/>
        </p:nvSpPr>
        <p:spPr>
          <a:xfrm>
            <a:off x="736600" y="1993900"/>
            <a:ext cx="929640" cy="866775"/>
          </a:xfrm>
          <a:custGeom>
            <a:avLst/>
            <a:gdLst/>
            <a:ahLst/>
            <a:cxnLst/>
            <a:rect l="l" t="t" r="r" b="b"/>
            <a:pathLst>
              <a:path w="1239520" h="1155700">
                <a:moveTo>
                  <a:pt x="0" y="192532"/>
                </a:moveTo>
                <a:lnTo>
                  <a:pt x="5085" y="148396"/>
                </a:lnTo>
                <a:lnTo>
                  <a:pt x="19570" y="107875"/>
                </a:lnTo>
                <a:lnTo>
                  <a:pt x="42299" y="72127"/>
                </a:lnTo>
                <a:lnTo>
                  <a:pt x="72116" y="42307"/>
                </a:lnTo>
                <a:lnTo>
                  <a:pt x="107864" y="19575"/>
                </a:lnTo>
                <a:lnTo>
                  <a:pt x="148388" y="5086"/>
                </a:lnTo>
                <a:lnTo>
                  <a:pt x="192532" y="0"/>
                </a:lnTo>
                <a:lnTo>
                  <a:pt x="1046479" y="0"/>
                </a:lnTo>
                <a:lnTo>
                  <a:pt x="1090615" y="5086"/>
                </a:lnTo>
                <a:lnTo>
                  <a:pt x="1131136" y="19575"/>
                </a:lnTo>
                <a:lnTo>
                  <a:pt x="1166884" y="42307"/>
                </a:lnTo>
                <a:lnTo>
                  <a:pt x="1196704" y="72127"/>
                </a:lnTo>
                <a:lnTo>
                  <a:pt x="1219436" y="107875"/>
                </a:lnTo>
                <a:lnTo>
                  <a:pt x="1233925" y="148396"/>
                </a:lnTo>
                <a:lnTo>
                  <a:pt x="1239011" y="192532"/>
                </a:lnTo>
                <a:lnTo>
                  <a:pt x="1239011" y="962660"/>
                </a:lnTo>
                <a:lnTo>
                  <a:pt x="1233925" y="1006795"/>
                </a:lnTo>
                <a:lnTo>
                  <a:pt x="1219436" y="1047316"/>
                </a:lnTo>
                <a:lnTo>
                  <a:pt x="1196704" y="1083064"/>
                </a:lnTo>
                <a:lnTo>
                  <a:pt x="1166884" y="1112884"/>
                </a:lnTo>
                <a:lnTo>
                  <a:pt x="1131136" y="1135616"/>
                </a:lnTo>
                <a:lnTo>
                  <a:pt x="1090615" y="1150105"/>
                </a:lnTo>
                <a:lnTo>
                  <a:pt x="1046479" y="1155192"/>
                </a:lnTo>
                <a:lnTo>
                  <a:pt x="192532" y="1155192"/>
                </a:lnTo>
                <a:lnTo>
                  <a:pt x="148388" y="1150105"/>
                </a:lnTo>
                <a:lnTo>
                  <a:pt x="107864" y="1135616"/>
                </a:lnTo>
                <a:lnTo>
                  <a:pt x="72116" y="1112884"/>
                </a:lnTo>
                <a:lnTo>
                  <a:pt x="42299" y="1083064"/>
                </a:lnTo>
                <a:lnTo>
                  <a:pt x="19570" y="1047316"/>
                </a:lnTo>
                <a:lnTo>
                  <a:pt x="5085" y="1006795"/>
                </a:lnTo>
                <a:lnTo>
                  <a:pt x="0" y="962660"/>
                </a:lnTo>
                <a:lnTo>
                  <a:pt x="0" y="192532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 w="25908">
            <a:solidFill>
              <a:schemeClr val="bg2">
                <a:lumMod val="25000"/>
              </a:schemeClr>
            </a:solidFill>
          </a:ln>
        </p:spPr>
        <p:txBody>
          <a:bodyPr wrap="square" lIns="0" tIns="0" rIns="0" bIns="0" rtlCol="0"/>
          <a:lstStyle/>
          <a:p>
            <a:endParaRPr sz="1015"/>
          </a:p>
        </p:txBody>
      </p:sp>
      <p:sp>
        <p:nvSpPr>
          <p:cNvPr id="18" name="object 18"/>
          <p:cNvSpPr txBox="1"/>
          <p:nvPr/>
        </p:nvSpPr>
        <p:spPr>
          <a:xfrm>
            <a:off x="855980" y="2249170"/>
            <a:ext cx="690245" cy="3784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9:45</a:t>
            </a:r>
          </a:p>
        </p:txBody>
      </p:sp>
      <p:grpSp>
        <p:nvGrpSpPr>
          <p:cNvPr id="19" name="object 19"/>
          <p:cNvGrpSpPr/>
          <p:nvPr/>
        </p:nvGrpSpPr>
        <p:grpSpPr>
          <a:xfrm>
            <a:off x="733235" y="2948940"/>
            <a:ext cx="948690" cy="885825"/>
            <a:chOff x="591312" y="3930396"/>
            <a:chExt cx="1264920" cy="1181100"/>
          </a:xfrm>
          <a:solidFill>
            <a:schemeClr val="bg2">
              <a:lumMod val="50000"/>
            </a:schemeClr>
          </a:solidFill>
        </p:grpSpPr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4266" y="3943350"/>
              <a:ext cx="1239011" cy="1155192"/>
            </a:xfrm>
            <a:prstGeom prst="rect">
              <a:avLst/>
            </a:prstGeom>
            <a:grpFill/>
          </p:spPr>
        </p:pic>
        <p:sp>
          <p:nvSpPr>
            <p:cNvPr id="21" name="object 21"/>
            <p:cNvSpPr/>
            <p:nvPr/>
          </p:nvSpPr>
          <p:spPr>
            <a:xfrm>
              <a:off x="604266" y="3943350"/>
              <a:ext cx="1239520" cy="1155700"/>
            </a:xfrm>
            <a:custGeom>
              <a:avLst/>
              <a:gdLst/>
              <a:ahLst/>
              <a:cxnLst/>
              <a:rect l="l" t="t" r="r" b="b"/>
              <a:pathLst>
                <a:path w="1239520" h="1155700">
                  <a:moveTo>
                    <a:pt x="0" y="192531"/>
                  </a:moveTo>
                  <a:lnTo>
                    <a:pt x="5085" y="148396"/>
                  </a:lnTo>
                  <a:lnTo>
                    <a:pt x="19570" y="107875"/>
                  </a:lnTo>
                  <a:lnTo>
                    <a:pt x="42299" y="72127"/>
                  </a:lnTo>
                  <a:lnTo>
                    <a:pt x="72116" y="42307"/>
                  </a:lnTo>
                  <a:lnTo>
                    <a:pt x="107864" y="19575"/>
                  </a:lnTo>
                  <a:lnTo>
                    <a:pt x="148388" y="5086"/>
                  </a:lnTo>
                  <a:lnTo>
                    <a:pt x="192532" y="0"/>
                  </a:lnTo>
                  <a:lnTo>
                    <a:pt x="1046479" y="0"/>
                  </a:lnTo>
                  <a:lnTo>
                    <a:pt x="1090615" y="5086"/>
                  </a:lnTo>
                  <a:lnTo>
                    <a:pt x="1131136" y="19575"/>
                  </a:lnTo>
                  <a:lnTo>
                    <a:pt x="1166884" y="42307"/>
                  </a:lnTo>
                  <a:lnTo>
                    <a:pt x="1196704" y="72127"/>
                  </a:lnTo>
                  <a:lnTo>
                    <a:pt x="1219436" y="107875"/>
                  </a:lnTo>
                  <a:lnTo>
                    <a:pt x="1233925" y="148396"/>
                  </a:lnTo>
                  <a:lnTo>
                    <a:pt x="1239011" y="192531"/>
                  </a:lnTo>
                  <a:lnTo>
                    <a:pt x="1239011" y="962660"/>
                  </a:lnTo>
                  <a:lnTo>
                    <a:pt x="1233925" y="1006795"/>
                  </a:lnTo>
                  <a:lnTo>
                    <a:pt x="1219436" y="1047316"/>
                  </a:lnTo>
                  <a:lnTo>
                    <a:pt x="1196704" y="1083064"/>
                  </a:lnTo>
                  <a:lnTo>
                    <a:pt x="1166884" y="1112884"/>
                  </a:lnTo>
                  <a:lnTo>
                    <a:pt x="1131136" y="1135616"/>
                  </a:lnTo>
                  <a:lnTo>
                    <a:pt x="1090615" y="1150105"/>
                  </a:lnTo>
                  <a:lnTo>
                    <a:pt x="1046479" y="1155192"/>
                  </a:lnTo>
                  <a:lnTo>
                    <a:pt x="192532" y="1155192"/>
                  </a:lnTo>
                  <a:lnTo>
                    <a:pt x="148388" y="1150105"/>
                  </a:lnTo>
                  <a:lnTo>
                    <a:pt x="107864" y="1135616"/>
                  </a:lnTo>
                  <a:lnTo>
                    <a:pt x="72116" y="1112884"/>
                  </a:lnTo>
                  <a:lnTo>
                    <a:pt x="42299" y="1083064"/>
                  </a:lnTo>
                  <a:lnTo>
                    <a:pt x="19570" y="1047316"/>
                  </a:lnTo>
                  <a:lnTo>
                    <a:pt x="5085" y="1006795"/>
                  </a:lnTo>
                  <a:lnTo>
                    <a:pt x="0" y="962660"/>
                  </a:lnTo>
                  <a:lnTo>
                    <a:pt x="0" y="192531"/>
                  </a:lnTo>
                  <a:close/>
                </a:path>
              </a:pathLst>
            </a:custGeom>
            <a:grpFill/>
            <a:ln w="25908">
              <a:solidFill>
                <a:schemeClr val="bg2">
                  <a:lumMod val="2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15"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848252" y="3106335"/>
            <a:ext cx="690245" cy="53283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000" b="1" spc="-20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не позднее </a:t>
            </a:r>
            <a:r>
              <a:rPr sz="2400" b="1" spc="-20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9:45</a:t>
            </a:r>
            <a:endParaRPr sz="2400" b="1" spc="-20" dirty="0">
              <a:solidFill>
                <a:srgbClr val="FFFFFF"/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42867" y="3216799"/>
            <a:ext cx="2720790" cy="347947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L="12700" marR="5080" algn="ctr">
              <a:lnSpc>
                <a:spcPct val="101000"/>
              </a:lnSpc>
              <a:spcBef>
                <a:spcPts val="95"/>
              </a:spcBef>
            </a:pPr>
            <a:r>
              <a:rPr lang="ru-RU" sz="109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Текст изложения будет </a:t>
            </a:r>
          </a:p>
          <a:p>
            <a:pPr marL="12700" marR="5080" algn="ctr">
              <a:lnSpc>
                <a:spcPct val="101000"/>
              </a:lnSpc>
              <a:spcBef>
                <a:spcPts val="95"/>
              </a:spcBef>
            </a:pPr>
            <a:r>
              <a:rPr lang="ru-RU" sz="109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направлен по электронной почте</a:t>
            </a:r>
            <a:endParaRPr sz="1090" b="1" spc="-10" dirty="0">
              <a:solidFill>
                <a:srgbClr val="C00000"/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055081" y="4082186"/>
            <a:ext cx="1253490" cy="516255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L="12065" marR="5080" algn="ctr">
              <a:lnSpc>
                <a:spcPct val="101000"/>
              </a:lnSpc>
              <a:spcBef>
                <a:spcPts val="95"/>
              </a:spcBef>
            </a:pPr>
            <a:r>
              <a:rPr sz="1090" b="1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Начало</a:t>
            </a:r>
            <a:r>
              <a:rPr sz="1090" b="1" spc="-5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9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итогового сочинения (изложения)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5091772" y="1351543"/>
            <a:ext cx="2493169" cy="1124585"/>
          </a:xfrm>
          <a:prstGeom prst="rect">
            <a:avLst/>
          </a:prstGeom>
        </p:spPr>
        <p:txBody>
          <a:bodyPr vert="horz" wrap="square" lIns="0" tIns="67627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10"/>
              </a:spcBef>
            </a:pPr>
            <a:r>
              <a:rPr sz="1575" b="1" spc="-10" dirty="0">
                <a:latin typeface="Arial" panose="020B0604020202020204"/>
                <a:cs typeface="Arial" panose="020B0604020202020204"/>
              </a:rPr>
              <a:t>ПРОДОЛЖИТЕЛЬНОСТЬ</a:t>
            </a:r>
            <a:endParaRPr sz="1575" dirty="0">
              <a:latin typeface="Arial" panose="020B0604020202020204"/>
              <a:cs typeface="Arial" panose="020B0604020202020204"/>
            </a:endParaRPr>
          </a:p>
          <a:p>
            <a:pPr marL="31115" algn="ctr">
              <a:lnSpc>
                <a:spcPct val="100000"/>
              </a:lnSpc>
              <a:spcBef>
                <a:spcPts val="1040"/>
              </a:spcBef>
            </a:pPr>
            <a:r>
              <a:rPr sz="2775" b="1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+ 1,5 </a:t>
            </a:r>
            <a:r>
              <a:rPr sz="2775" b="1" spc="-2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часа</a:t>
            </a:r>
            <a:endParaRPr sz="2775" dirty="0">
              <a:solidFill>
                <a:srgbClr val="C00000"/>
              </a:solidFill>
              <a:latin typeface="Arial" panose="020B0604020202020204"/>
              <a:cs typeface="Arial" panose="020B0604020202020204"/>
            </a:endParaRPr>
          </a:p>
          <a:p>
            <a:pPr marL="31115" algn="ctr">
              <a:lnSpc>
                <a:spcPct val="100000"/>
              </a:lnSpc>
              <a:spcBef>
                <a:spcPts val="80"/>
              </a:spcBef>
            </a:pPr>
            <a:r>
              <a:rPr sz="1575" b="1" dirty="0">
                <a:latin typeface="Arial" panose="020B0604020202020204"/>
                <a:cs typeface="Arial" panose="020B0604020202020204"/>
              </a:rPr>
              <a:t>для</a:t>
            </a:r>
            <a:r>
              <a:rPr sz="1575" b="1" spc="30" dirty="0">
                <a:latin typeface="Arial" panose="020B0604020202020204"/>
                <a:cs typeface="Arial" panose="020B0604020202020204"/>
              </a:rPr>
              <a:t> </a:t>
            </a:r>
            <a:r>
              <a:rPr sz="1575" b="1" dirty="0">
                <a:latin typeface="Arial" panose="020B0604020202020204"/>
                <a:cs typeface="Arial" panose="020B0604020202020204"/>
              </a:rPr>
              <a:t>участников</a:t>
            </a:r>
            <a:r>
              <a:rPr sz="1575" b="1" spc="65" dirty="0">
                <a:latin typeface="Arial" panose="020B0604020202020204"/>
                <a:cs typeface="Arial" panose="020B0604020202020204"/>
              </a:rPr>
              <a:t> </a:t>
            </a:r>
            <a:r>
              <a:rPr sz="1575" b="1" dirty="0">
                <a:latin typeface="Arial" panose="020B0604020202020204"/>
                <a:cs typeface="Arial" panose="020B0604020202020204"/>
              </a:rPr>
              <a:t>с</a:t>
            </a:r>
            <a:r>
              <a:rPr sz="1575" b="1" spc="50" dirty="0">
                <a:latin typeface="Arial" panose="020B0604020202020204"/>
                <a:cs typeface="Arial" panose="020B0604020202020204"/>
              </a:rPr>
              <a:t> </a:t>
            </a:r>
            <a:r>
              <a:rPr sz="1575" b="1" spc="-25" dirty="0">
                <a:latin typeface="Arial" panose="020B0604020202020204"/>
                <a:cs typeface="Arial" panose="020B0604020202020204"/>
              </a:rPr>
              <a:t>ОВЗ</a:t>
            </a:r>
            <a:endParaRPr sz="1575" dirty="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286669" y="2704368"/>
            <a:ext cx="949166" cy="886301"/>
            <a:chOff x="7089584" y="3876992"/>
            <a:chExt cx="1265555" cy="1181735"/>
          </a:xfrm>
        </p:grpSpPr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02601" y="3890009"/>
              <a:ext cx="1239012" cy="115519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7102601" y="3890009"/>
              <a:ext cx="1239520" cy="1155700"/>
            </a:xfrm>
            <a:custGeom>
              <a:avLst/>
              <a:gdLst/>
              <a:ahLst/>
              <a:cxnLst/>
              <a:rect l="l" t="t" r="r" b="b"/>
              <a:pathLst>
                <a:path w="1239520" h="1155700">
                  <a:moveTo>
                    <a:pt x="0" y="192531"/>
                  </a:moveTo>
                  <a:lnTo>
                    <a:pt x="5086" y="148396"/>
                  </a:lnTo>
                  <a:lnTo>
                    <a:pt x="19575" y="107875"/>
                  </a:lnTo>
                  <a:lnTo>
                    <a:pt x="42307" y="72127"/>
                  </a:lnTo>
                  <a:lnTo>
                    <a:pt x="72127" y="42307"/>
                  </a:lnTo>
                  <a:lnTo>
                    <a:pt x="107875" y="19575"/>
                  </a:lnTo>
                  <a:lnTo>
                    <a:pt x="148396" y="5086"/>
                  </a:lnTo>
                  <a:lnTo>
                    <a:pt x="192531" y="0"/>
                  </a:lnTo>
                  <a:lnTo>
                    <a:pt x="1046479" y="0"/>
                  </a:lnTo>
                  <a:lnTo>
                    <a:pt x="1090615" y="5086"/>
                  </a:lnTo>
                  <a:lnTo>
                    <a:pt x="1131136" y="19575"/>
                  </a:lnTo>
                  <a:lnTo>
                    <a:pt x="1166884" y="42307"/>
                  </a:lnTo>
                  <a:lnTo>
                    <a:pt x="1196704" y="72127"/>
                  </a:lnTo>
                  <a:lnTo>
                    <a:pt x="1219436" y="107875"/>
                  </a:lnTo>
                  <a:lnTo>
                    <a:pt x="1233925" y="148396"/>
                  </a:lnTo>
                  <a:lnTo>
                    <a:pt x="1239012" y="192531"/>
                  </a:lnTo>
                  <a:lnTo>
                    <a:pt x="1239012" y="962659"/>
                  </a:lnTo>
                  <a:lnTo>
                    <a:pt x="1233925" y="1006795"/>
                  </a:lnTo>
                  <a:lnTo>
                    <a:pt x="1219436" y="1047316"/>
                  </a:lnTo>
                  <a:lnTo>
                    <a:pt x="1196704" y="1083064"/>
                  </a:lnTo>
                  <a:lnTo>
                    <a:pt x="1166884" y="1112884"/>
                  </a:lnTo>
                  <a:lnTo>
                    <a:pt x="1131136" y="1135616"/>
                  </a:lnTo>
                  <a:lnTo>
                    <a:pt x="1090615" y="1150105"/>
                  </a:lnTo>
                  <a:lnTo>
                    <a:pt x="1046479" y="1155191"/>
                  </a:lnTo>
                  <a:lnTo>
                    <a:pt x="192531" y="1155191"/>
                  </a:lnTo>
                  <a:lnTo>
                    <a:pt x="148396" y="1150105"/>
                  </a:lnTo>
                  <a:lnTo>
                    <a:pt x="107875" y="1135616"/>
                  </a:lnTo>
                  <a:lnTo>
                    <a:pt x="72127" y="1112884"/>
                  </a:lnTo>
                  <a:lnTo>
                    <a:pt x="42307" y="1083064"/>
                  </a:lnTo>
                  <a:lnTo>
                    <a:pt x="19575" y="1047316"/>
                  </a:lnTo>
                  <a:lnTo>
                    <a:pt x="5086" y="1006795"/>
                  </a:lnTo>
                  <a:lnTo>
                    <a:pt x="0" y="962659"/>
                  </a:lnTo>
                  <a:lnTo>
                    <a:pt x="0" y="19253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25908">
              <a:solidFill>
                <a:schemeClr val="bg2">
                  <a:lumMod val="2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15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428595" y="3016250"/>
            <a:ext cx="617855" cy="28638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10:00</a:t>
            </a:r>
          </a:p>
        </p:txBody>
      </p:sp>
      <p:grpSp>
        <p:nvGrpSpPr>
          <p:cNvPr id="30" name="object 30"/>
          <p:cNvGrpSpPr/>
          <p:nvPr/>
        </p:nvGrpSpPr>
        <p:grpSpPr>
          <a:xfrm>
            <a:off x="4355633" y="2714512"/>
            <a:ext cx="949166" cy="886301"/>
            <a:chOff x="5602160" y="3869372"/>
            <a:chExt cx="1265555" cy="1181735"/>
          </a:xfrm>
        </p:grpSpPr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15177" y="3882389"/>
              <a:ext cx="1239012" cy="1155192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5615177" y="3882389"/>
              <a:ext cx="1239520" cy="1155700"/>
            </a:xfrm>
            <a:custGeom>
              <a:avLst/>
              <a:gdLst/>
              <a:ahLst/>
              <a:cxnLst/>
              <a:rect l="l" t="t" r="r" b="b"/>
              <a:pathLst>
                <a:path w="1239520" h="1155700">
                  <a:moveTo>
                    <a:pt x="0" y="192532"/>
                  </a:moveTo>
                  <a:lnTo>
                    <a:pt x="5086" y="148396"/>
                  </a:lnTo>
                  <a:lnTo>
                    <a:pt x="19575" y="107875"/>
                  </a:lnTo>
                  <a:lnTo>
                    <a:pt x="42307" y="72127"/>
                  </a:lnTo>
                  <a:lnTo>
                    <a:pt x="72127" y="42307"/>
                  </a:lnTo>
                  <a:lnTo>
                    <a:pt x="107875" y="19575"/>
                  </a:lnTo>
                  <a:lnTo>
                    <a:pt x="148396" y="5086"/>
                  </a:lnTo>
                  <a:lnTo>
                    <a:pt x="192532" y="0"/>
                  </a:lnTo>
                  <a:lnTo>
                    <a:pt x="1046479" y="0"/>
                  </a:lnTo>
                  <a:lnTo>
                    <a:pt x="1090615" y="5086"/>
                  </a:lnTo>
                  <a:lnTo>
                    <a:pt x="1131136" y="19575"/>
                  </a:lnTo>
                  <a:lnTo>
                    <a:pt x="1166884" y="42307"/>
                  </a:lnTo>
                  <a:lnTo>
                    <a:pt x="1196704" y="72127"/>
                  </a:lnTo>
                  <a:lnTo>
                    <a:pt x="1219436" y="107875"/>
                  </a:lnTo>
                  <a:lnTo>
                    <a:pt x="1233925" y="148396"/>
                  </a:lnTo>
                  <a:lnTo>
                    <a:pt x="1239012" y="192532"/>
                  </a:lnTo>
                  <a:lnTo>
                    <a:pt x="1239012" y="962660"/>
                  </a:lnTo>
                  <a:lnTo>
                    <a:pt x="1233925" y="1006795"/>
                  </a:lnTo>
                  <a:lnTo>
                    <a:pt x="1219436" y="1047316"/>
                  </a:lnTo>
                  <a:lnTo>
                    <a:pt x="1196704" y="1083064"/>
                  </a:lnTo>
                  <a:lnTo>
                    <a:pt x="1166884" y="1112884"/>
                  </a:lnTo>
                  <a:lnTo>
                    <a:pt x="1131136" y="1135616"/>
                  </a:lnTo>
                  <a:lnTo>
                    <a:pt x="1090615" y="1150105"/>
                  </a:lnTo>
                  <a:lnTo>
                    <a:pt x="1046479" y="1155192"/>
                  </a:lnTo>
                  <a:lnTo>
                    <a:pt x="192532" y="1155192"/>
                  </a:lnTo>
                  <a:lnTo>
                    <a:pt x="148396" y="1150105"/>
                  </a:lnTo>
                  <a:lnTo>
                    <a:pt x="107875" y="1135616"/>
                  </a:lnTo>
                  <a:lnTo>
                    <a:pt x="72127" y="1112884"/>
                  </a:lnTo>
                  <a:lnTo>
                    <a:pt x="42307" y="1083064"/>
                  </a:lnTo>
                  <a:lnTo>
                    <a:pt x="19575" y="1047316"/>
                  </a:lnTo>
                  <a:lnTo>
                    <a:pt x="5086" y="1006795"/>
                  </a:lnTo>
                  <a:lnTo>
                    <a:pt x="0" y="962660"/>
                  </a:lnTo>
                  <a:lnTo>
                    <a:pt x="0" y="192532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25908">
              <a:solidFill>
                <a:schemeClr val="bg2">
                  <a:lumMod val="2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15"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4583302" y="3016250"/>
            <a:ext cx="471170" cy="28638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9:45</a:t>
            </a:r>
          </a:p>
        </p:txBody>
      </p:sp>
      <p:grpSp>
        <p:nvGrpSpPr>
          <p:cNvPr id="34" name="object 34"/>
          <p:cNvGrpSpPr/>
          <p:nvPr/>
        </p:nvGrpSpPr>
        <p:grpSpPr>
          <a:xfrm>
            <a:off x="5327201" y="3909060"/>
            <a:ext cx="949166" cy="886301"/>
            <a:chOff x="7089584" y="5227256"/>
            <a:chExt cx="1265555" cy="1181735"/>
          </a:xfrm>
        </p:grpSpPr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02601" y="5240274"/>
              <a:ext cx="1239012" cy="115519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7102601" y="5240274"/>
              <a:ext cx="1239520" cy="1155700"/>
            </a:xfrm>
            <a:custGeom>
              <a:avLst/>
              <a:gdLst/>
              <a:ahLst/>
              <a:cxnLst/>
              <a:rect l="l" t="t" r="r" b="b"/>
              <a:pathLst>
                <a:path w="1239520" h="1155700">
                  <a:moveTo>
                    <a:pt x="0" y="192531"/>
                  </a:moveTo>
                  <a:lnTo>
                    <a:pt x="5086" y="148396"/>
                  </a:lnTo>
                  <a:lnTo>
                    <a:pt x="19575" y="107875"/>
                  </a:lnTo>
                  <a:lnTo>
                    <a:pt x="42307" y="72127"/>
                  </a:lnTo>
                  <a:lnTo>
                    <a:pt x="72127" y="42307"/>
                  </a:lnTo>
                  <a:lnTo>
                    <a:pt x="107875" y="19575"/>
                  </a:lnTo>
                  <a:lnTo>
                    <a:pt x="148396" y="5086"/>
                  </a:lnTo>
                  <a:lnTo>
                    <a:pt x="192531" y="0"/>
                  </a:lnTo>
                  <a:lnTo>
                    <a:pt x="1046479" y="0"/>
                  </a:lnTo>
                  <a:lnTo>
                    <a:pt x="1090615" y="5086"/>
                  </a:lnTo>
                  <a:lnTo>
                    <a:pt x="1131136" y="19575"/>
                  </a:lnTo>
                  <a:lnTo>
                    <a:pt x="1166884" y="42307"/>
                  </a:lnTo>
                  <a:lnTo>
                    <a:pt x="1196704" y="72127"/>
                  </a:lnTo>
                  <a:lnTo>
                    <a:pt x="1219436" y="107875"/>
                  </a:lnTo>
                  <a:lnTo>
                    <a:pt x="1233925" y="148396"/>
                  </a:lnTo>
                  <a:lnTo>
                    <a:pt x="1239012" y="192531"/>
                  </a:lnTo>
                  <a:lnTo>
                    <a:pt x="1239012" y="962660"/>
                  </a:lnTo>
                  <a:lnTo>
                    <a:pt x="1233925" y="1006803"/>
                  </a:lnTo>
                  <a:lnTo>
                    <a:pt x="1219436" y="1047327"/>
                  </a:lnTo>
                  <a:lnTo>
                    <a:pt x="1196704" y="1083075"/>
                  </a:lnTo>
                  <a:lnTo>
                    <a:pt x="1166884" y="1112892"/>
                  </a:lnTo>
                  <a:lnTo>
                    <a:pt x="1131136" y="1135621"/>
                  </a:lnTo>
                  <a:lnTo>
                    <a:pt x="1090615" y="1150106"/>
                  </a:lnTo>
                  <a:lnTo>
                    <a:pt x="1046479" y="1155192"/>
                  </a:lnTo>
                  <a:lnTo>
                    <a:pt x="192531" y="1155192"/>
                  </a:lnTo>
                  <a:lnTo>
                    <a:pt x="148396" y="1150106"/>
                  </a:lnTo>
                  <a:lnTo>
                    <a:pt x="107875" y="1135621"/>
                  </a:lnTo>
                  <a:lnTo>
                    <a:pt x="72127" y="1112892"/>
                  </a:lnTo>
                  <a:lnTo>
                    <a:pt x="42307" y="1083075"/>
                  </a:lnTo>
                  <a:lnTo>
                    <a:pt x="19575" y="1047327"/>
                  </a:lnTo>
                  <a:lnTo>
                    <a:pt x="5086" y="1006803"/>
                  </a:lnTo>
                  <a:lnTo>
                    <a:pt x="0" y="962660"/>
                  </a:lnTo>
                  <a:lnTo>
                    <a:pt x="0" y="19253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25908">
              <a:solidFill>
                <a:schemeClr val="bg2">
                  <a:lumMod val="2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15"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5544842" y="4220210"/>
            <a:ext cx="610883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10:15</a:t>
            </a:r>
            <a:endParaRPr sz="1800" dirty="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4365014" y="3926348"/>
            <a:ext cx="949166" cy="886301"/>
            <a:chOff x="5602160" y="5219636"/>
            <a:chExt cx="1265555" cy="1181735"/>
          </a:xfrm>
        </p:grpSpPr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15177" y="5232653"/>
              <a:ext cx="1239012" cy="115519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615177" y="5232653"/>
              <a:ext cx="1239520" cy="1155700"/>
            </a:xfrm>
            <a:custGeom>
              <a:avLst/>
              <a:gdLst/>
              <a:ahLst/>
              <a:cxnLst/>
              <a:rect l="l" t="t" r="r" b="b"/>
              <a:pathLst>
                <a:path w="1239520" h="1155700">
                  <a:moveTo>
                    <a:pt x="0" y="192532"/>
                  </a:moveTo>
                  <a:lnTo>
                    <a:pt x="5086" y="148396"/>
                  </a:lnTo>
                  <a:lnTo>
                    <a:pt x="19575" y="107875"/>
                  </a:lnTo>
                  <a:lnTo>
                    <a:pt x="42307" y="72127"/>
                  </a:lnTo>
                  <a:lnTo>
                    <a:pt x="72127" y="42307"/>
                  </a:lnTo>
                  <a:lnTo>
                    <a:pt x="107875" y="19575"/>
                  </a:lnTo>
                  <a:lnTo>
                    <a:pt x="148396" y="5086"/>
                  </a:lnTo>
                  <a:lnTo>
                    <a:pt x="192532" y="0"/>
                  </a:lnTo>
                  <a:lnTo>
                    <a:pt x="1046479" y="0"/>
                  </a:lnTo>
                  <a:lnTo>
                    <a:pt x="1090615" y="5086"/>
                  </a:lnTo>
                  <a:lnTo>
                    <a:pt x="1131136" y="19575"/>
                  </a:lnTo>
                  <a:lnTo>
                    <a:pt x="1166884" y="42307"/>
                  </a:lnTo>
                  <a:lnTo>
                    <a:pt x="1196704" y="72127"/>
                  </a:lnTo>
                  <a:lnTo>
                    <a:pt x="1219436" y="107875"/>
                  </a:lnTo>
                  <a:lnTo>
                    <a:pt x="1233925" y="148396"/>
                  </a:lnTo>
                  <a:lnTo>
                    <a:pt x="1239012" y="192532"/>
                  </a:lnTo>
                  <a:lnTo>
                    <a:pt x="1239012" y="962660"/>
                  </a:lnTo>
                  <a:lnTo>
                    <a:pt x="1233925" y="1006803"/>
                  </a:lnTo>
                  <a:lnTo>
                    <a:pt x="1219436" y="1047327"/>
                  </a:lnTo>
                  <a:lnTo>
                    <a:pt x="1196704" y="1083075"/>
                  </a:lnTo>
                  <a:lnTo>
                    <a:pt x="1166884" y="1112892"/>
                  </a:lnTo>
                  <a:lnTo>
                    <a:pt x="1131136" y="1135621"/>
                  </a:lnTo>
                  <a:lnTo>
                    <a:pt x="1090615" y="1150106"/>
                  </a:lnTo>
                  <a:lnTo>
                    <a:pt x="1046479" y="1155192"/>
                  </a:lnTo>
                  <a:lnTo>
                    <a:pt x="192532" y="1155192"/>
                  </a:lnTo>
                  <a:lnTo>
                    <a:pt x="148396" y="1150106"/>
                  </a:lnTo>
                  <a:lnTo>
                    <a:pt x="107875" y="1135621"/>
                  </a:lnTo>
                  <a:lnTo>
                    <a:pt x="72127" y="1112892"/>
                  </a:lnTo>
                  <a:lnTo>
                    <a:pt x="42307" y="1083075"/>
                  </a:lnTo>
                  <a:lnTo>
                    <a:pt x="19575" y="1047327"/>
                  </a:lnTo>
                  <a:lnTo>
                    <a:pt x="5086" y="1006803"/>
                  </a:lnTo>
                  <a:lnTo>
                    <a:pt x="0" y="962660"/>
                  </a:lnTo>
                  <a:lnTo>
                    <a:pt x="0" y="192532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25908">
              <a:solidFill>
                <a:schemeClr val="bg2">
                  <a:lumMod val="2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15"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533418" y="4231537"/>
            <a:ext cx="693047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10:00</a:t>
            </a:r>
            <a:endParaRPr sz="18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529070" y="2950210"/>
            <a:ext cx="1805305" cy="379730"/>
          </a:xfrm>
          <a:prstGeom prst="rect">
            <a:avLst/>
          </a:prstGeom>
        </p:spPr>
        <p:txBody>
          <a:bodyPr vert="horz" wrap="square" lIns="0" tIns="8572" rIns="0" bIns="0" rtlCol="0">
            <a:spAutoFit/>
          </a:bodyPr>
          <a:lstStyle/>
          <a:p>
            <a:pPr marL="58420" marR="5080" indent="15240">
              <a:lnSpc>
                <a:spcPct val="101000"/>
              </a:lnSpc>
              <a:spcBef>
                <a:spcPts val="90"/>
              </a:spcBef>
            </a:pPr>
            <a:r>
              <a:rPr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Первая</a:t>
            </a:r>
            <a:r>
              <a:rPr sz="1200" b="1" spc="-15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20" dirty="0" err="1" smtClean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часть</a:t>
            </a:r>
            <a:r>
              <a:rPr lang="ru-RU" sz="1200" b="1" spc="-2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 err="1" smtClean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инструктажа</a:t>
            </a:r>
            <a:endParaRPr sz="1200" b="1" spc="-10" dirty="0">
              <a:solidFill>
                <a:schemeClr val="bg2">
                  <a:lumMod val="2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418895" y="3994289"/>
            <a:ext cx="2140555" cy="692048"/>
          </a:xfrm>
          <a:prstGeom prst="rect">
            <a:avLst/>
          </a:prstGeom>
        </p:spPr>
        <p:txBody>
          <a:bodyPr vert="horz" wrap="square" lIns="0" tIns="8572" rIns="0" bIns="0" rtlCol="0">
            <a:spAutoFit/>
          </a:bodyPr>
          <a:lstStyle/>
          <a:p>
            <a:pPr marL="62865" marR="542925" indent="-17145">
              <a:lnSpc>
                <a:spcPct val="101000"/>
              </a:lnSpc>
              <a:spcBef>
                <a:spcPts val="90"/>
              </a:spcBef>
            </a:pPr>
            <a:r>
              <a:rPr sz="109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Вторая</a:t>
            </a:r>
            <a:r>
              <a:rPr sz="1090" b="1" spc="-5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90" b="1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</a:t>
            </a:r>
            <a:r>
              <a:rPr lang="ru-RU" sz="1090" b="1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</a:t>
            </a:r>
            <a:r>
              <a:rPr sz="109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структажа</a:t>
            </a:r>
            <a:endParaRPr sz="109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" marR="5080" indent="-17145">
              <a:lnSpc>
                <a:spcPct val="102000"/>
              </a:lnSpc>
              <a:spcBef>
                <a:spcPts val="280"/>
              </a:spcBef>
            </a:pPr>
            <a:r>
              <a:rPr sz="97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Объявление</a:t>
            </a:r>
            <a:r>
              <a:rPr sz="975" spc="2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7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времени</a:t>
            </a:r>
            <a:r>
              <a:rPr sz="975" spc="18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7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начала</a:t>
            </a:r>
            <a:r>
              <a:rPr sz="975" spc="18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75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97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окончания</a:t>
            </a:r>
            <a:r>
              <a:rPr sz="975" spc="9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75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выполнения</a:t>
            </a:r>
            <a:r>
              <a:rPr sz="975" spc="1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75" spc="75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</a:t>
            </a:r>
            <a:r>
              <a:rPr lang="ru-RU" sz="975" spc="75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(И) </a:t>
            </a:r>
            <a:r>
              <a:rPr sz="975" spc="75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975" spc="-25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sz="975" spc="-25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357688" y="2715320"/>
            <a:ext cx="4457224" cy="867728"/>
          </a:xfrm>
          <a:custGeom>
            <a:avLst/>
            <a:gdLst/>
            <a:ahLst/>
            <a:cxnLst/>
            <a:rect l="l" t="t" r="r" b="b"/>
            <a:pathLst>
              <a:path w="5661659" h="1156970">
                <a:moveTo>
                  <a:pt x="0" y="192785"/>
                </a:moveTo>
                <a:lnTo>
                  <a:pt x="5094" y="148596"/>
                </a:lnTo>
                <a:lnTo>
                  <a:pt x="19603" y="108024"/>
                </a:lnTo>
                <a:lnTo>
                  <a:pt x="42367" y="72227"/>
                </a:lnTo>
                <a:lnTo>
                  <a:pt x="72227" y="42367"/>
                </a:lnTo>
                <a:lnTo>
                  <a:pt x="108024" y="19603"/>
                </a:lnTo>
                <a:lnTo>
                  <a:pt x="148596" y="5094"/>
                </a:lnTo>
                <a:lnTo>
                  <a:pt x="192786" y="0"/>
                </a:lnTo>
                <a:lnTo>
                  <a:pt x="5468874" y="0"/>
                </a:lnTo>
                <a:lnTo>
                  <a:pt x="5513063" y="5094"/>
                </a:lnTo>
                <a:lnTo>
                  <a:pt x="5553635" y="19603"/>
                </a:lnTo>
                <a:lnTo>
                  <a:pt x="5589432" y="42367"/>
                </a:lnTo>
                <a:lnTo>
                  <a:pt x="5619292" y="72227"/>
                </a:lnTo>
                <a:lnTo>
                  <a:pt x="5642056" y="108024"/>
                </a:lnTo>
                <a:lnTo>
                  <a:pt x="5656565" y="148596"/>
                </a:lnTo>
                <a:lnTo>
                  <a:pt x="5661660" y="192785"/>
                </a:lnTo>
                <a:lnTo>
                  <a:pt x="5661660" y="963929"/>
                </a:lnTo>
                <a:lnTo>
                  <a:pt x="5656565" y="1008119"/>
                </a:lnTo>
                <a:lnTo>
                  <a:pt x="5642056" y="1048691"/>
                </a:lnTo>
                <a:lnTo>
                  <a:pt x="5619292" y="1084488"/>
                </a:lnTo>
                <a:lnTo>
                  <a:pt x="5589432" y="1114348"/>
                </a:lnTo>
                <a:lnTo>
                  <a:pt x="5553635" y="1137112"/>
                </a:lnTo>
                <a:lnTo>
                  <a:pt x="5513063" y="1151621"/>
                </a:lnTo>
                <a:lnTo>
                  <a:pt x="5468874" y="1156715"/>
                </a:lnTo>
                <a:lnTo>
                  <a:pt x="192786" y="1156715"/>
                </a:lnTo>
                <a:lnTo>
                  <a:pt x="148596" y="1151621"/>
                </a:lnTo>
                <a:lnTo>
                  <a:pt x="108024" y="1137112"/>
                </a:lnTo>
                <a:lnTo>
                  <a:pt x="72227" y="1114348"/>
                </a:lnTo>
                <a:lnTo>
                  <a:pt x="42367" y="1084488"/>
                </a:lnTo>
                <a:lnTo>
                  <a:pt x="19603" y="1048691"/>
                </a:lnTo>
                <a:lnTo>
                  <a:pt x="5094" y="1008119"/>
                </a:lnTo>
                <a:lnTo>
                  <a:pt x="0" y="963929"/>
                </a:lnTo>
                <a:lnTo>
                  <a:pt x="0" y="192785"/>
                </a:lnTo>
                <a:close/>
              </a:path>
            </a:pathLst>
          </a:custGeom>
          <a:ln w="25907">
            <a:solidFill>
              <a:schemeClr val="bg2">
                <a:lumMod val="25000"/>
              </a:schemeClr>
            </a:solidFill>
          </a:ln>
        </p:spPr>
        <p:txBody>
          <a:bodyPr wrap="square" lIns="0" tIns="0" rIns="0" bIns="0" rtlCol="0"/>
          <a:lstStyle/>
          <a:p>
            <a:endParaRPr sz="1015"/>
          </a:p>
        </p:txBody>
      </p:sp>
      <p:sp>
        <p:nvSpPr>
          <p:cNvPr id="46" name="object 46"/>
          <p:cNvSpPr/>
          <p:nvPr/>
        </p:nvSpPr>
        <p:spPr>
          <a:xfrm>
            <a:off x="4365396" y="3928586"/>
            <a:ext cx="4457223" cy="866775"/>
          </a:xfrm>
          <a:custGeom>
            <a:avLst/>
            <a:gdLst/>
            <a:ahLst/>
            <a:cxnLst/>
            <a:rect l="l" t="t" r="r" b="b"/>
            <a:pathLst>
              <a:path w="5661659" h="1155700">
                <a:moveTo>
                  <a:pt x="0" y="192531"/>
                </a:moveTo>
                <a:lnTo>
                  <a:pt x="5086" y="148396"/>
                </a:lnTo>
                <a:lnTo>
                  <a:pt x="19575" y="107875"/>
                </a:lnTo>
                <a:lnTo>
                  <a:pt x="42307" y="72127"/>
                </a:lnTo>
                <a:lnTo>
                  <a:pt x="72127" y="42307"/>
                </a:lnTo>
                <a:lnTo>
                  <a:pt x="107875" y="19575"/>
                </a:lnTo>
                <a:lnTo>
                  <a:pt x="148396" y="5086"/>
                </a:lnTo>
                <a:lnTo>
                  <a:pt x="192532" y="0"/>
                </a:lnTo>
                <a:lnTo>
                  <a:pt x="5469128" y="0"/>
                </a:lnTo>
                <a:lnTo>
                  <a:pt x="5513263" y="5086"/>
                </a:lnTo>
                <a:lnTo>
                  <a:pt x="5553784" y="19575"/>
                </a:lnTo>
                <a:lnTo>
                  <a:pt x="5589532" y="42307"/>
                </a:lnTo>
                <a:lnTo>
                  <a:pt x="5619352" y="72127"/>
                </a:lnTo>
                <a:lnTo>
                  <a:pt x="5642084" y="107875"/>
                </a:lnTo>
                <a:lnTo>
                  <a:pt x="5656573" y="148396"/>
                </a:lnTo>
                <a:lnTo>
                  <a:pt x="5661660" y="192531"/>
                </a:lnTo>
                <a:lnTo>
                  <a:pt x="5661660" y="962660"/>
                </a:lnTo>
                <a:lnTo>
                  <a:pt x="5656573" y="1006803"/>
                </a:lnTo>
                <a:lnTo>
                  <a:pt x="5642084" y="1047327"/>
                </a:lnTo>
                <a:lnTo>
                  <a:pt x="5619352" y="1083075"/>
                </a:lnTo>
                <a:lnTo>
                  <a:pt x="5589532" y="1112892"/>
                </a:lnTo>
                <a:lnTo>
                  <a:pt x="5553784" y="1135621"/>
                </a:lnTo>
                <a:lnTo>
                  <a:pt x="5513263" y="1150106"/>
                </a:lnTo>
                <a:lnTo>
                  <a:pt x="5469128" y="1155192"/>
                </a:lnTo>
                <a:lnTo>
                  <a:pt x="192532" y="1155192"/>
                </a:lnTo>
                <a:lnTo>
                  <a:pt x="148396" y="1150106"/>
                </a:lnTo>
                <a:lnTo>
                  <a:pt x="107875" y="1135621"/>
                </a:lnTo>
                <a:lnTo>
                  <a:pt x="72127" y="1112892"/>
                </a:lnTo>
                <a:lnTo>
                  <a:pt x="42307" y="1083075"/>
                </a:lnTo>
                <a:lnTo>
                  <a:pt x="19575" y="1047327"/>
                </a:lnTo>
                <a:lnTo>
                  <a:pt x="5086" y="1006803"/>
                </a:lnTo>
                <a:lnTo>
                  <a:pt x="0" y="962660"/>
                </a:lnTo>
                <a:lnTo>
                  <a:pt x="0" y="192531"/>
                </a:lnTo>
                <a:close/>
              </a:path>
            </a:pathLst>
          </a:custGeom>
          <a:ln w="25908">
            <a:solidFill>
              <a:schemeClr val="bg2">
                <a:lumMod val="25000"/>
              </a:schemeClr>
            </a:solidFill>
          </a:ln>
        </p:spPr>
        <p:txBody>
          <a:bodyPr wrap="square" lIns="0" tIns="0" rIns="0" bIns="0" rtlCol="0"/>
          <a:lstStyle/>
          <a:p>
            <a:endParaRPr sz="1015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48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082" y="0"/>
            <a:ext cx="804918" cy="113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70" y="1097542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Slide Number Placeholder 1"/>
          <p:cNvSpPr txBox="1"/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>
            <p:custDataLst>
              <p:tags r:id="rId1"/>
            </p:custDataLst>
          </p:nvPr>
        </p:nvSpPr>
        <p:spPr>
          <a:xfrm>
            <a:off x="651161" y="700481"/>
            <a:ext cx="5514112" cy="1830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1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) ручка (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</a:rPr>
              <a:t>гелевая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 или капиллярная с чернилами черного цвета);</a:t>
            </a:r>
          </a:p>
          <a:p>
            <a:pPr lvl="0">
              <a:spcAft>
                <a:spcPts val="600"/>
              </a:spcAft>
              <a:defRPr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2) документ, удостоверяющий личность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;</a:t>
            </a:r>
          </a:p>
          <a:p>
            <a:pPr>
              <a:spcAft>
                <a:spcPts val="600"/>
              </a:spcAft>
              <a:defRPr/>
            </a:pP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3)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лекарства (при необходимости);</a:t>
            </a:r>
          </a:p>
          <a:p>
            <a:pPr>
              <a:spcAft>
                <a:spcPts val="600"/>
              </a:spcAft>
              <a:defRPr/>
            </a:pP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4) перекус,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бутилированная питьевая вода при условии, что упаковка указанных продуктов питания и воды, а также их потребление не будут отвлекать других участников итогового сочинения (изложения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(при необходимости).</a:t>
            </a:r>
            <a:endParaRPr lang="ru-RU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Slide Number Placeholder 1"/>
          <p:cNvSpPr txBox="1"/>
          <p:nvPr/>
        </p:nvSpPr>
        <p:spPr>
          <a:xfrm>
            <a:off x="6961064" y="-25171"/>
            <a:ext cx="21829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>
            <p:custDataLst>
              <p:tags r:id="rId2"/>
            </p:custDataLst>
          </p:nvPr>
        </p:nvSpPr>
        <p:spPr>
          <a:xfrm>
            <a:off x="650875" y="252095"/>
            <a:ext cx="81800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1" noProof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можно взять с собой на итоговое сочинение (изложение): 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>
            <p:custDataLst>
              <p:tags r:id="rId3"/>
            </p:custDataLst>
          </p:nvPr>
        </p:nvSpPr>
        <p:spPr>
          <a:xfrm>
            <a:off x="602670" y="3025465"/>
            <a:ext cx="6248403" cy="1830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1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для 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участников итогового сочинения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- орфографический 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словарь; </a:t>
            </a:r>
          </a:p>
          <a:p>
            <a:pPr lvl="0">
              <a:spcAft>
                <a:spcPts val="600"/>
              </a:spcAft>
              <a:defRPr/>
            </a:pP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для 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участников итогового изложения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- орфографический и толковый 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словари; </a:t>
            </a:r>
          </a:p>
          <a:p>
            <a:pPr lvl="0">
              <a:spcAft>
                <a:spcPts val="600"/>
              </a:spcAft>
              <a:defRPr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2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листы бумаги для 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черновиков;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spcAft>
                <a:spcPts val="600"/>
              </a:spcAft>
              <a:defRPr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3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для участников итогового сочинения (изложения) с 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ОВЗ,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участников итогового сочинения (изложения) - детей-инвалидов и инвалидов - специальные технические средства 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(при необходимости)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>
            <p:custDataLst>
              <p:tags r:id="rId4"/>
            </p:custDataLst>
          </p:nvPr>
        </p:nvSpPr>
        <p:spPr>
          <a:xfrm>
            <a:off x="650875" y="2577465"/>
            <a:ext cx="82734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1" noProof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предоставляет школа на итоговое сочинение (изложение): 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0" t="7984" r="9637" b="10580"/>
          <a:stretch>
            <a:fillRect/>
          </a:stretch>
        </p:blipFill>
        <p:spPr>
          <a:xfrm>
            <a:off x="7218045" y="700405"/>
            <a:ext cx="1800225" cy="176593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70" y="1097542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Slide Number Placeholder 1"/>
          <p:cNvSpPr txBox="1"/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7075" y="339725"/>
            <a:ext cx="7023100" cy="4138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spcAft>
                <a:spcPts val="600"/>
              </a:spcAft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проведения итогового сочинения (изложения)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запрещается:</a:t>
            </a:r>
          </a:p>
          <a:p>
            <a:pPr lvl="0" algn="just">
              <a:spcAft>
                <a:spcPts val="600"/>
              </a:spcAft>
              <a:defRPr/>
            </a:pPr>
            <a:endParaRPr lang="ru-RU" sz="9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auto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Участникам 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итогового сочинения (изложения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marL="171450" lvl="0" indent="-171450" algn="just" fontAlgn="auto"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иметь при себе средства связи, фото-, аудио- и видеоаппаратуру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 algn="just" fontAlgn="auto"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справочные материалы, </a:t>
            </a:r>
          </a:p>
          <a:p>
            <a:pPr marL="171450" lvl="0" indent="-171450" algn="just" fontAlgn="auto"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письменные заметки и иные средства хранения и передачи информации, </a:t>
            </a:r>
          </a:p>
          <a:p>
            <a:pPr marL="171450" lvl="0" indent="-171450" algn="just" fontAlgn="auto"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собственные орфографические и (или) толковые словари, </a:t>
            </a:r>
          </a:p>
          <a:p>
            <a:pPr marL="171450" lvl="0" indent="-171450" algn="just" fontAlgn="auto"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пользоваться текстами литературного материала (художественными произведениями, дневниками, мемуарами, публицистикой, другими литературными источниками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171450" lvl="0" indent="-171450" algn="just" fontAlgn="auto">
              <a:spcAft>
                <a:spcPts val="0"/>
              </a:spcAft>
              <a:buFontTx/>
              <a:buChar char="-"/>
              <a:defRPr/>
            </a:pPr>
            <a:endParaRPr lang="ru-RU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auto"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Организаторам в аудитории:</a:t>
            </a:r>
          </a:p>
          <a:p>
            <a:pPr marL="171450" lvl="0" indent="-171450" algn="just" fontAlgn="auto"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иметь при себе средства связи, фото-, аудио- и видеоаппаратуру, </a:t>
            </a:r>
          </a:p>
          <a:p>
            <a:pPr marL="171450" lvl="0" indent="-171450" algn="just" fontAlgn="auto"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справочные материалы, письменные заметки и иные средства хранения и передачи информации, </a:t>
            </a:r>
          </a:p>
          <a:p>
            <a:pPr marL="171450" lvl="0" indent="-171450" algn="just" fontAlgn="auto"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оказывать содействие участникам итогового сочинения (изложения).</a:t>
            </a:r>
          </a:p>
        </p:txBody>
      </p:sp>
      <p:sp>
        <p:nvSpPr>
          <p:cNvPr id="8" name="Slide Number Placeholder 1"/>
          <p:cNvSpPr txBox="1"/>
          <p:nvPr/>
        </p:nvSpPr>
        <p:spPr>
          <a:xfrm>
            <a:off x="6961064" y="-25171"/>
            <a:ext cx="21829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2" t="14688" r="14585" b="14314"/>
          <a:stretch>
            <a:fillRect/>
          </a:stretch>
        </p:blipFill>
        <p:spPr>
          <a:xfrm>
            <a:off x="7470775" y="590550"/>
            <a:ext cx="1585595" cy="156781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1101328" y="158354"/>
            <a:ext cx="74473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итогового сочинения (изложения)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312722"/>
              </p:ext>
            </p:extLst>
          </p:nvPr>
        </p:nvGraphicFramePr>
        <p:xfrm>
          <a:off x="1033463" y="926306"/>
          <a:ext cx="7515225" cy="40459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48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004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286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70" marB="34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70" marB="3427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286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9.00-9.40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70" marB="3427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Запуск  участников ИС (И) в аудитории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70" marB="3427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718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9.45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70" marB="34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 распечатка тем,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выдача организаторам бланков и отчетных форм – в Штабе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70" marB="3427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718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9.45-9.55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70" marB="34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Первая часть инструктажа о процедуре проведения ИС (И), правилах поведения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70" marB="3427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286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70" marB="34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Вторая часть инструктажа – заполнение бланков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70" marB="3427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9150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10.10-10.30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70" marB="34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Начало написания ИС (И).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Объявить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 начале, продолжительности и окончании ИС (И)  и 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зафиксировать на доске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70" marB="3427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9150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ИС (И)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70" marB="34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Проверка организаторами корректного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заполнения регистрационных полей бланков, выдача дополнительных бланков записи и черновиков  (по запросу участников ИС (И)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70" marB="3427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79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1"/>
          <p:cNvSpPr>
            <a:spLocks noChangeArrowheads="1"/>
          </p:cNvSpPr>
          <p:nvPr/>
        </p:nvSpPr>
        <p:spPr bwMode="auto">
          <a:xfrm>
            <a:off x="1207294" y="177404"/>
            <a:ext cx="74473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итогового сочинения (изложения)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080988"/>
              </p:ext>
            </p:extLst>
          </p:nvPr>
        </p:nvGraphicFramePr>
        <p:xfrm>
          <a:off x="1033463" y="926307"/>
          <a:ext cx="7515226" cy="40850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21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730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2925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83" marB="342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83" marB="3428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728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30 минут и за 5 минут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83" marB="34283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Сообщение организаторами о скором завершении написания ИС (И)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83" marB="3428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0446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истечению времени,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указанного на доске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83" marB="342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Сбор бланков, проставление знака «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заполнение поля «Количество бланков записи» в бланках регистрации, заполнение отчетных форм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должны расписаться в форме ИС-05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83" marB="3428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292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14.25-15.00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83" marB="342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Сдача материалов ИС (И) ответственному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лицу в Штабе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83" marB="34283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292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15.00-16.00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83" marB="342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Копирование бланков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83" marB="34283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1722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4.12.2025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83" marB="342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Проверка работ школьными комиссиями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83" marB="34283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1728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5.12.2025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графику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34283" marB="342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Сдача материалов в </a:t>
                      </a: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МБОУ «Гимназия №54»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4" marR="68584" marT="34283" marB="34283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789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1"/>
          <p:cNvSpPr>
            <a:spLocks noChangeArrowheads="1"/>
          </p:cNvSpPr>
          <p:nvPr/>
        </p:nvSpPr>
        <p:spPr bwMode="auto">
          <a:xfrm>
            <a:off x="1719263" y="211932"/>
            <a:ext cx="5988844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ru-RU" altLang="ru-RU" sz="2100" b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ВАЖНО!!!</a:t>
            </a:r>
            <a:endParaRPr lang="ru-RU" altLang="ru-RU" sz="150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723900" y="971550"/>
            <a:ext cx="8215313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Опоздавшие  участники допускаются к работе;</a:t>
            </a:r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 выполняется с обеих сторон бланка записи черной </a:t>
            </a:r>
            <a:r>
              <a:rPr lang="ru-RU" alt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гелевой</a:t>
            </a:r>
            <a:r>
              <a:rPr lang="ru-RU" alt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ручкой;</a:t>
            </a:r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Бланки записи копировать </a:t>
            </a:r>
            <a:r>
              <a:rPr lang="ru-RU" altLang="ru-RU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ЗАПРЕЩЕНО;</a:t>
            </a:r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использовании дополнительных бланков записи </a:t>
            </a:r>
            <a:r>
              <a:rPr lang="ru-RU" altLang="ru-RU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забыть указать номер листа </a:t>
            </a:r>
            <a:r>
              <a:rPr lang="ru-RU" alt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(заполняет организатор)</a:t>
            </a:r>
            <a:r>
              <a:rPr lang="ru-RU" alt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 «Количество бланков записи» </a:t>
            </a:r>
            <a:r>
              <a:rPr lang="ru-RU" altLang="ru-RU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заполняет организатор </a:t>
            </a:r>
            <a:r>
              <a:rPr lang="ru-RU" alt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завершения написания ИС (И);</a:t>
            </a:r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Организаторы не ставят подписи </a:t>
            </a:r>
            <a:r>
              <a:rPr lang="ru-RU" alt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бланках регистрации и бланках записи, кроме случаев удаления и досрочного завершения; не заполняют поля «Зачет», «Незачет».</a:t>
            </a:r>
          </a:p>
        </p:txBody>
      </p:sp>
    </p:spTree>
    <p:extLst>
      <p:ext uri="{BB962C8B-B14F-4D97-AF65-F5344CB8AC3E}">
        <p14:creationId xmlns:p14="http://schemas.microsoft.com/office/powerpoint/2010/main" val="204450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62330708661415,&quot;left&quot;:47.454330708661416,&quot;top&quot;:5.346850393700787,&quot;width&quot;:655.2456692913386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62330708661415,&quot;left&quot;:47.454330708661416,&quot;top&quot;:5.346850393700787,&quot;width&quot;:655.2456692913386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62330708661415,&quot;left&quot;:47.454330708661416,&quot;top&quot;:5.346850393700787,&quot;width&quot;:655.2456692913386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62330708661415,&quot;left&quot;:47.454330708661416,&quot;top&quot;:5.346850393700787,&quot;width&quot;:655.2456692913386}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1235</Words>
  <Application>Microsoft Office PowerPoint</Application>
  <PresentationFormat>Экран (16:9)</PresentationFormat>
  <Paragraphs>191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2_Тема Office</vt:lpstr>
      <vt:lpstr>12_Тема Office</vt:lpstr>
      <vt:lpstr>Презентация PowerPoint</vt:lpstr>
      <vt:lpstr>Презентация PowerPoint</vt:lpstr>
      <vt:lpstr>Объективность проведения. Организация видеонаблюдения </vt:lpstr>
      <vt:lpstr>3 часа 55 минут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Состав индивидуальных комплектов</vt:lpstr>
      <vt:lpstr>Презентация PowerPoint</vt:lpstr>
      <vt:lpstr>Презентация PowerPoint</vt:lpstr>
      <vt:lpstr>Типичные ошибки при заполнении бланка регистрации</vt:lpstr>
      <vt:lpstr>Информационное сопровождение подготовки и проведения ГИА-2026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Гульфия Ахвердиева</dc:creator>
  <cp:lastModifiedBy>admin</cp:lastModifiedBy>
  <cp:revision>643</cp:revision>
  <cp:lastPrinted>2025-12-04T07:56:14Z</cp:lastPrinted>
  <dcterms:created xsi:type="dcterms:W3CDTF">2021-03-03T11:56:00Z</dcterms:created>
  <dcterms:modified xsi:type="dcterms:W3CDTF">2026-01-24T17:15:01Z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E5D97664DADC4D73A4A9B1D30E77247B_12</vt:lpwstr>
  </property>
  <property fmtid="{D5CDD505-2E9C-101B-9397-08002B2CF9AE}" pid="3" name="KSOProductBuildVer">
    <vt:lpwstr>1049-12.2.0.23155</vt:lpwstr>
  </property>
</Properties>
</file>